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6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69.svg" ContentType="image/svg+xml"/>
  <Override PartName="/ppt/media/image70.svg" ContentType="image/svg+xml"/>
  <Override PartName="/ppt/media/image71.svg" ContentType="image/svg+xml"/>
  <Override PartName="/ppt/media/image72.svg" ContentType="image/svg+xml"/>
  <Override PartName="/ppt/media/image73.svg" ContentType="image/svg+xml"/>
  <Override PartName="/ppt/media/image8.svg" ContentType="image/svg+xml"/>
  <Override PartName="/ppt/media/image8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9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9" r:id="rId15"/>
    <p:sldId id="290" r:id="rId16"/>
    <p:sldId id="291" r:id="rId17"/>
    <p:sldId id="292" r:id="rId18"/>
    <p:sldId id="267" r:id="rId19"/>
    <p:sldId id="268" r:id="rId20"/>
    <p:sldId id="269" r:id="rId21"/>
    <p:sldId id="270" r:id="rId22"/>
    <p:sldId id="299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93" r:id="rId36"/>
    <p:sldId id="294" r:id="rId37"/>
    <p:sldId id="295" r:id="rId38"/>
    <p:sldId id="296" r:id="rId39"/>
    <p:sldId id="301" r:id="rId40"/>
  </p:sldIdLst>
  <p:sldSz cx="18288000" cy="10287000"/>
  <p:notesSz cx="6858000" cy="9144000"/>
  <p:embeddedFontLst>
    <p:embeddedFont>
      <p:font typeface="Calibri" panose="020F050202020403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0.svg"/><Relationship Id="rId11" Type="http://schemas.openxmlformats.org/officeDocument/2006/relationships/image" Target="../media/image49.png"/><Relationship Id="rId10" Type="http://schemas.openxmlformats.org/officeDocument/2006/relationships/image" Target="../media/image48.sv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8.sv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48.svg"/><Relationship Id="rId5" Type="http://schemas.openxmlformats.org/officeDocument/2006/relationships/image" Target="../media/image55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52.svg"/><Relationship Id="rId5" Type="http://schemas.openxmlformats.org/officeDocument/2006/relationships/image" Target="../media/image5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8.svg"/><Relationship Id="rId1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52.svg"/><Relationship Id="rId5" Type="http://schemas.openxmlformats.org/officeDocument/2006/relationships/image" Target="../media/image5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52.svg"/><Relationship Id="rId5" Type="http://schemas.openxmlformats.org/officeDocument/2006/relationships/image" Target="../media/image5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8.svg"/><Relationship Id="rId1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52.svg"/><Relationship Id="rId5" Type="http://schemas.openxmlformats.org/officeDocument/2006/relationships/image" Target="../media/image5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6.svg"/><Relationship Id="rId11" Type="http://schemas.openxmlformats.org/officeDocument/2006/relationships/image" Target="../media/image65.png"/><Relationship Id="rId10" Type="http://schemas.openxmlformats.org/officeDocument/2006/relationships/image" Target="../media/image64.svg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0.sv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72.svg"/><Relationship Id="rId7" Type="http://schemas.openxmlformats.org/officeDocument/2006/relationships/image" Target="../media/image17.png"/><Relationship Id="rId6" Type="http://schemas.openxmlformats.org/officeDocument/2006/relationships/image" Target="../media/image71.svg"/><Relationship Id="rId5" Type="http://schemas.openxmlformats.org/officeDocument/2006/relationships/image" Target="../media/image15.png"/><Relationship Id="rId4" Type="http://schemas.openxmlformats.org/officeDocument/2006/relationships/image" Target="../media/image70.svg"/><Relationship Id="rId3" Type="http://schemas.openxmlformats.org/officeDocument/2006/relationships/image" Target="../media/image13.png"/><Relationship Id="rId2" Type="http://schemas.openxmlformats.org/officeDocument/2006/relationships/image" Target="../media/image69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3.sv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svg"/><Relationship Id="rId3" Type="http://schemas.openxmlformats.org/officeDocument/2006/relationships/image" Target="../media/image59.png"/><Relationship Id="rId2" Type="http://schemas.openxmlformats.org/officeDocument/2006/relationships/image" Target="../media/image21.sv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32.svg"/><Relationship Id="rId7" Type="http://schemas.openxmlformats.org/officeDocument/2006/relationships/image" Target="../media/image75.png"/><Relationship Id="rId6" Type="http://schemas.openxmlformats.org/officeDocument/2006/relationships/image" Target="../media/image30.svg"/><Relationship Id="rId5" Type="http://schemas.openxmlformats.org/officeDocument/2006/relationships/image" Target="../media/image74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79.png"/><Relationship Id="rId14" Type="http://schemas.openxmlformats.org/officeDocument/2006/relationships/image" Target="../media/image38.svg"/><Relationship Id="rId13" Type="http://schemas.openxmlformats.org/officeDocument/2006/relationships/image" Target="../media/image78.png"/><Relationship Id="rId12" Type="http://schemas.openxmlformats.org/officeDocument/2006/relationships/image" Target="../media/image36.svg"/><Relationship Id="rId11" Type="http://schemas.openxmlformats.org/officeDocument/2006/relationships/image" Target="../media/image77.png"/><Relationship Id="rId10" Type="http://schemas.openxmlformats.org/officeDocument/2006/relationships/image" Target="../media/image34.sv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32.svg"/><Relationship Id="rId7" Type="http://schemas.openxmlformats.org/officeDocument/2006/relationships/image" Target="../media/image75.png"/><Relationship Id="rId6" Type="http://schemas.openxmlformats.org/officeDocument/2006/relationships/image" Target="../media/image30.svg"/><Relationship Id="rId5" Type="http://schemas.openxmlformats.org/officeDocument/2006/relationships/image" Target="../media/image74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79.png"/><Relationship Id="rId14" Type="http://schemas.openxmlformats.org/officeDocument/2006/relationships/image" Target="../media/image38.svg"/><Relationship Id="rId13" Type="http://schemas.openxmlformats.org/officeDocument/2006/relationships/image" Target="../media/image78.png"/><Relationship Id="rId12" Type="http://schemas.openxmlformats.org/officeDocument/2006/relationships/image" Target="../media/image36.svg"/><Relationship Id="rId11" Type="http://schemas.openxmlformats.org/officeDocument/2006/relationships/image" Target="../media/image77.png"/><Relationship Id="rId10" Type="http://schemas.openxmlformats.org/officeDocument/2006/relationships/image" Target="../media/image34.svg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32.svg"/><Relationship Id="rId7" Type="http://schemas.openxmlformats.org/officeDocument/2006/relationships/image" Target="../media/image75.png"/><Relationship Id="rId6" Type="http://schemas.openxmlformats.org/officeDocument/2006/relationships/image" Target="../media/image30.svg"/><Relationship Id="rId5" Type="http://schemas.openxmlformats.org/officeDocument/2006/relationships/image" Target="../media/image74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79.png"/><Relationship Id="rId14" Type="http://schemas.openxmlformats.org/officeDocument/2006/relationships/image" Target="../media/image38.svg"/><Relationship Id="rId13" Type="http://schemas.openxmlformats.org/officeDocument/2006/relationships/image" Target="../media/image78.png"/><Relationship Id="rId12" Type="http://schemas.openxmlformats.org/officeDocument/2006/relationships/image" Target="../media/image36.svg"/><Relationship Id="rId11" Type="http://schemas.openxmlformats.org/officeDocument/2006/relationships/image" Target="../media/image77.png"/><Relationship Id="rId10" Type="http://schemas.openxmlformats.org/officeDocument/2006/relationships/image" Target="../media/image34.svg"/><Relationship Id="rId1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32.svg"/><Relationship Id="rId7" Type="http://schemas.openxmlformats.org/officeDocument/2006/relationships/image" Target="../media/image75.png"/><Relationship Id="rId6" Type="http://schemas.openxmlformats.org/officeDocument/2006/relationships/image" Target="../media/image30.svg"/><Relationship Id="rId5" Type="http://schemas.openxmlformats.org/officeDocument/2006/relationships/image" Target="../media/image74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79.png"/><Relationship Id="rId14" Type="http://schemas.openxmlformats.org/officeDocument/2006/relationships/image" Target="../media/image38.svg"/><Relationship Id="rId13" Type="http://schemas.openxmlformats.org/officeDocument/2006/relationships/image" Target="../media/image78.png"/><Relationship Id="rId12" Type="http://schemas.openxmlformats.org/officeDocument/2006/relationships/image" Target="../media/image36.svg"/><Relationship Id="rId11" Type="http://schemas.openxmlformats.org/officeDocument/2006/relationships/image" Target="../media/image77.png"/><Relationship Id="rId10" Type="http://schemas.openxmlformats.org/officeDocument/2006/relationships/image" Target="../media/image34.sv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44.svg"/><Relationship Id="rId5" Type="http://schemas.openxmlformats.org/officeDocument/2006/relationships/image" Target="../media/image80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8.sv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svg"/><Relationship Id="rId3" Type="http://schemas.openxmlformats.org/officeDocument/2006/relationships/image" Target="../media/image3.png"/><Relationship Id="rId2" Type="http://schemas.openxmlformats.org/officeDocument/2006/relationships/image" Target="../media/image21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6.svg"/><Relationship Id="rId11" Type="http://schemas.openxmlformats.org/officeDocument/2006/relationships/image" Target="../media/image65.png"/><Relationship Id="rId10" Type="http://schemas.openxmlformats.org/officeDocument/2006/relationships/image" Target="../media/image64.sv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46.svg"/><Relationship Id="rId7" Type="http://schemas.openxmlformats.org/officeDocument/2006/relationships/image" Target="../media/image56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6.svg"/><Relationship Id="rId11" Type="http://schemas.openxmlformats.org/officeDocument/2006/relationships/image" Target="../media/image65.png"/><Relationship Id="rId10" Type="http://schemas.openxmlformats.org/officeDocument/2006/relationships/image" Target="../media/image64.sv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19.png"/><Relationship Id="rId6" Type="http://schemas.openxmlformats.org/officeDocument/2006/relationships/image" Target="../media/image6.svg"/><Relationship Id="rId5" Type="http://schemas.openxmlformats.org/officeDocument/2006/relationships/image" Target="../media/image60.png"/><Relationship Id="rId4" Type="http://schemas.openxmlformats.org/officeDocument/2006/relationships/image" Target="../media/image4.sv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2.svg"/><Relationship Id="rId7" Type="http://schemas.openxmlformats.org/officeDocument/2006/relationships/image" Target="../media/image81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39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6.svg"/><Relationship Id="rId11" Type="http://schemas.openxmlformats.org/officeDocument/2006/relationships/image" Target="../media/image35.png"/><Relationship Id="rId10" Type="http://schemas.openxmlformats.org/officeDocument/2006/relationships/image" Target="../media/image34.sv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39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6.svg"/><Relationship Id="rId11" Type="http://schemas.openxmlformats.org/officeDocument/2006/relationships/image" Target="../media/image35.png"/><Relationship Id="rId10" Type="http://schemas.openxmlformats.org/officeDocument/2006/relationships/image" Target="../media/image34.sv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0.svg"/><Relationship Id="rId15" Type="http://schemas.openxmlformats.org/officeDocument/2006/relationships/image" Target="../media/image39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6.svg"/><Relationship Id="rId11" Type="http://schemas.openxmlformats.org/officeDocument/2006/relationships/image" Target="../media/image35.png"/><Relationship Id="rId10" Type="http://schemas.openxmlformats.org/officeDocument/2006/relationships/image" Target="../media/image34.sv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2.svg"/><Relationship Id="rId15" Type="http://schemas.openxmlformats.org/officeDocument/2006/relationships/image" Target="../media/image41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6.svg"/><Relationship Id="rId11" Type="http://schemas.openxmlformats.org/officeDocument/2006/relationships/image" Target="../media/image35.png"/><Relationship Id="rId10" Type="http://schemas.openxmlformats.org/officeDocument/2006/relationships/image" Target="../media/image34.sv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10388" y="6357513"/>
            <a:ext cx="8810583" cy="811021"/>
          </a:xfrm>
          <a:custGeom>
            <a:avLst/>
            <a:gdLst/>
            <a:ahLst/>
            <a:cxnLst/>
            <a:rect l="l" t="t" r="r" b="b"/>
            <a:pathLst>
              <a:path w="8810583" h="811021">
                <a:moveTo>
                  <a:pt x="0" y="0"/>
                </a:moveTo>
                <a:lnTo>
                  <a:pt x="8810583" y="0"/>
                </a:lnTo>
                <a:lnTo>
                  <a:pt x="8810583" y="811021"/>
                </a:lnTo>
                <a:lnTo>
                  <a:pt x="0" y="8110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14400" y="6614925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84" r="-78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619" y="3294392"/>
            <a:ext cx="14836762" cy="183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5"/>
              </a:lnSpc>
            </a:pPr>
            <a:r>
              <a:rPr lang="en-US" sz="104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数据挖掘与知识处理</a:t>
            </a:r>
            <a:endParaRPr lang="en-US" sz="104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00328" y="6647619"/>
            <a:ext cx="6977120" cy="34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主讲人：陈子墨  陆梓清   其他组员：杨雅涵 祁鑫钰</a:t>
            </a:r>
            <a:endParaRPr lang="en-US" sz="2265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神经⽹络三层架构详细解析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94035" y="3353781"/>
            <a:ext cx="6759024" cy="6872044"/>
          </a:xfrm>
          <a:custGeom>
            <a:avLst/>
            <a:gdLst/>
            <a:ahLst/>
            <a:cxnLst/>
            <a:rect l="l" t="t" r="r" b="b"/>
            <a:pathLst>
              <a:path w="6759024" h="6872044">
                <a:moveTo>
                  <a:pt x="0" y="0"/>
                </a:moveTo>
                <a:lnTo>
                  <a:pt x="6759024" y="0"/>
                </a:lnTo>
                <a:lnTo>
                  <a:pt x="6759024" y="6872044"/>
                </a:lnTo>
                <a:lnTo>
                  <a:pt x="0" y="6872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0552" y="3238619"/>
            <a:ext cx="6045990" cy="726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核⼼功能：将⾮结构化⽂本转换为模型可识别的数值输⼊，为后续训练提供标准化数据。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950"/>
              </a:lnSpc>
            </a:pPr>
            <a:r>
              <a:rPr lang="en-US" sz="23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处理流程（结合代码）： </a:t>
            </a:r>
            <a:endParaRPr lang="en-US" sz="23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数据读取：通过 load_and_preprocess_data 函数读取 Amazon CSV 数据集，修改后新增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names=['label', 'title', 'review']参数指定列名，解决列名混乱问题；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缺失值处理：修改后添加 df = df.fillna('')，⽤空字符串填充缺失值，避免输⼊数据不完整；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⽂本预处理：经 preprocess_text 函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2034848" y="2718379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9318" y="2693890"/>
            <a:ext cx="5428458" cy="11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输⼊层：原始⽂本的标准化处理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494128" y="2937449"/>
            <a:ext cx="6759024" cy="7288377"/>
          </a:xfrm>
          <a:custGeom>
            <a:avLst/>
            <a:gdLst/>
            <a:ahLst/>
            <a:cxnLst/>
            <a:rect l="l" t="t" r="r" b="b"/>
            <a:pathLst>
              <a:path w="6759024" h="7288377">
                <a:moveTo>
                  <a:pt x="0" y="0"/>
                </a:moveTo>
                <a:lnTo>
                  <a:pt x="6759024" y="0"/>
                </a:lnTo>
                <a:lnTo>
                  <a:pt x="6759024" y="7288377"/>
                </a:lnTo>
                <a:lnTo>
                  <a:pt x="0" y="7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60372" y="2784082"/>
            <a:ext cx="6692780" cy="771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数完成“⾮字符串转换→⼩写→去特殊字符→分词”，修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改后新增 if not isinstance(text, str): text = str(text)，解决⾮字符串输⼊报错；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 输⼊格式：最终以词汇列表（语料库 corpus）形式输⼊，每条数据为分词后的词汇序列（如["great", "product", "love"]），本质是词汇的 one-hot 编码（维度=词汇表⼤⼩）。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代码关键优化：通过列名指定、缺失值处理、⾮字符串转换，保障输⼊层数据的完整性与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标准化。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95"/>
              </a:lnSpc>
            </a:pPr>
          </a:p>
          <a:p>
            <a:pPr algn="l">
              <a:lnSpc>
                <a:spcPts val="3695"/>
              </a:lnSpc>
            </a:pPr>
          </a:p>
          <a:p>
            <a:pPr algn="l">
              <a:lnSpc>
                <a:spcPts val="612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034848" y="1663723"/>
            <a:ext cx="14218304" cy="1145503"/>
          </a:xfrm>
          <a:custGeom>
            <a:avLst/>
            <a:gdLst/>
            <a:ahLst/>
            <a:cxnLst/>
            <a:rect l="l" t="t" r="r" b="b"/>
            <a:pathLst>
              <a:path w="14218304" h="1145503">
                <a:moveTo>
                  <a:pt x="0" y="0"/>
                </a:moveTo>
                <a:lnTo>
                  <a:pt x="14218304" y="0"/>
                </a:lnTo>
                <a:lnTo>
                  <a:pt x="14218304" y="1145503"/>
                </a:lnTo>
                <a:lnTo>
                  <a:pt x="0" y="11455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50552" y="1605096"/>
            <a:ext cx="13586897" cy="100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模型采⽤“输⼊层-隐藏层-输出层”的三层神经⽹络结构，各层功能、代码映射及修改优化如下：</a:t>
            </a:r>
            <a:endParaRPr lang="en-US" sz="25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02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神经⽹络三层架构详细解析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781904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3832" y="2708854"/>
            <a:ext cx="6045990" cy="779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核⼼功能：通过线性变换将⾼维 one-hot 编码映射为低维连续向量，该向量即为词向量，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是模型的核⼼输出。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结构与代码映射：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层属性：⽆激活函数的线性层，权重矩阵维度为「词汇表⼤⼩×词向量维度」，权重初始随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机⽣成，通过训练不断更新；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核⼼参数：代码中 vector_size=100 直接定义隐藏层输出维度（即词向量维度为 100），是控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制词向量表达能⼒的关键参数；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81889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50552" y="1789121"/>
            <a:ext cx="4892552" cy="11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隐藏层：词向量的核⼼⽣成层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494128" y="2937449"/>
            <a:ext cx="6759024" cy="7288377"/>
          </a:xfrm>
          <a:custGeom>
            <a:avLst/>
            <a:gdLst/>
            <a:ahLst/>
            <a:cxnLst/>
            <a:rect l="l" t="t" r="r" b="b"/>
            <a:pathLst>
              <a:path w="6759024" h="7288377">
                <a:moveTo>
                  <a:pt x="0" y="0"/>
                </a:moveTo>
                <a:lnTo>
                  <a:pt x="6759024" y="0"/>
                </a:lnTo>
                <a:lnTo>
                  <a:pt x="6759024" y="7288377"/>
                </a:lnTo>
                <a:lnTo>
                  <a:pt x="0" y="7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60372" y="2784082"/>
            <a:ext cx="6692780" cy="523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输出结果：隐藏层的输出向量即为对应词汇的词向量，例如“great”经隐藏层处理后，输出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⼀个 100 维的实数向量（如[0.21, 0.35, ..., -0.12]）。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代码优化影响：输⼊层的数据清洗（如缺失值、⾮字符串处理）直接保障隐藏层训练的稳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定性，避免异常数据导致权重更新紊乱。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</a:p>
          <a:p>
            <a:pPr algn="l">
              <a:lnSpc>
                <a:spcPts val="612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神经⽹络三层架构详细解析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268" y="2937449"/>
            <a:ext cx="6759024" cy="7288377"/>
          </a:xfrm>
          <a:custGeom>
            <a:avLst/>
            <a:gdLst/>
            <a:ahLst/>
            <a:cxnLst/>
            <a:rect l="l" t="t" r="r" b="b"/>
            <a:pathLst>
              <a:path w="6759024" h="7288377">
                <a:moveTo>
                  <a:pt x="0" y="0"/>
                </a:moveTo>
                <a:lnTo>
                  <a:pt x="6759024" y="0"/>
                </a:lnTo>
                <a:lnTo>
                  <a:pt x="6759024" y="7288377"/>
                </a:lnTo>
                <a:lnTo>
                  <a:pt x="0" y="7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3" y="2708854"/>
            <a:ext cx="6045990" cy="779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核⼼功能：通过预测上下⽂词汇的概率分布，⽣成训练损失，反向传播更新隐藏层权重，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使词向量更精准捕捉语义关系。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结构与代码映射：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激活函数：采⽤ Softmax 函数，将隐藏层输出转换为概率分布，输出每个词汇作为上下⽂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词的概率；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关键参数：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◦ window=5：限定上下⽂窗⼝⼤⼩（⽬标词前后各 5 个词），即输出层需预测⽬标词前后 5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769953" y="201207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50552" y="1987587"/>
            <a:ext cx="5428458" cy="11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输出层：权重优化的监督信号层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494128" y="2937449"/>
            <a:ext cx="6759024" cy="7288377"/>
          </a:xfrm>
          <a:custGeom>
            <a:avLst/>
            <a:gdLst/>
            <a:ahLst/>
            <a:cxnLst/>
            <a:rect l="l" t="t" r="r" b="b"/>
            <a:pathLst>
              <a:path w="6759024" h="7288377">
                <a:moveTo>
                  <a:pt x="0" y="0"/>
                </a:moveTo>
                <a:lnTo>
                  <a:pt x="6759024" y="0"/>
                </a:lnTo>
                <a:lnTo>
                  <a:pt x="6759024" y="7288377"/>
                </a:lnTo>
                <a:lnTo>
                  <a:pt x="0" y="7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60372" y="2784082"/>
            <a:ext cx="6692780" cy="523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训练逻辑：通过⽐较预测概率与真实上下⽂词汇的差异，计算损失函数（如交叉熵损失），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反向传播更新隐藏层权重，使语义相似的词汇在向量空间中距离更近。• 代码优化影响：修改后新增的 tqdm 进度条可实时观测输出层的训练进度（如“Training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Word2Vec: 100%|400000/400000”），直观判断模型收敛情况。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12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相似度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核⼼功能模块：代码逐段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781904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3832" y="2708854"/>
            <a:ext cx="6045990" cy="768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基础⼯具函数 compute_similarity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compute_similarity(word1, word2, model):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"""计算两个词之间的余弦相似度"""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similarity = model.wv.similarity(word1, word2)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similarity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核⼼逻辑：调⽤ gensim 的 wv.similarity ⽅法，通过计算两个词向量的余弦夹⻆衡量语义相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似度——夹⻆越⼩，余弦值越接近 1，语义关联越紧密；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作⽤：封装基础计算逻辑，为批量词对处理提供⼯具⽀持。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81889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9851" y="1926351"/>
            <a:ext cx="8694358" cy="216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（⼀）相似度计算模块：验证语义关联性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  <a:p>
            <a:pPr algn="ctr">
              <a:lnSpc>
                <a:spcPts val="4370"/>
              </a:lnSpc>
            </a:p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734472" y="1818896"/>
            <a:ext cx="7937318" cy="8558952"/>
          </a:xfrm>
          <a:custGeom>
            <a:avLst/>
            <a:gdLst/>
            <a:ahLst/>
            <a:cxnLst/>
            <a:rect l="l" t="t" r="r" b="b"/>
            <a:pathLst>
              <a:path w="7937318" h="8558952">
                <a:moveTo>
                  <a:pt x="0" y="0"/>
                </a:moveTo>
                <a:lnTo>
                  <a:pt x="7937318" y="0"/>
                </a:lnTo>
                <a:lnTo>
                  <a:pt x="7937318" y="8558952"/>
                </a:lnTo>
                <a:lnTo>
                  <a:pt x="0" y="85589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86970" y="1897776"/>
            <a:ext cx="7784820" cy="1038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. 批量处理函数 show_pair_similarity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show_pair_similarity(model, word_pairs):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"""计算并打印多个词对之间的相似度"""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word1, word2 in word_pairs: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word1 not in model.wv: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print(f"'{word1}' 不在词表中。")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continue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word2 not in model.wv: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print(f"'{word2}' 不在词表中。")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continue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similarity = model.wv.similarity(word1, word2)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print(f"\n'{word1}' 和 '{word2}' 的相似度: {similarity:.4f}")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核⼼设计：增加词表存在性校验，避免因测试词未参与训练导致的 KeyError，提升代码鲁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棒性；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实验价值：⽀持多组词对批量计算，通过格式化输出（保留 4 位⼩数），直观对⽐不同语义关联词对的相似度差异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12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相似度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核⼼功能模块：代码逐段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781904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3832" y="2708854"/>
            <a:ext cx="6045990" cy="61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实验调⽤与结果解析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word_pairs = [("great", "good"), ("great", "bad"), ("king", "queen"),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("computer", "laptop"), ("car", "automobile")]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show_pair_similarity(model, word_pairs)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输出逻辑：语义⾼度相关的词对（如 king-queen、car-automobile）相似度超 0.9，反义词对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（great-bad）相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似度较低，直接验证了词向量“语义相近则向量相近”的核⼼特性。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37518" y="181889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50552" y="1789121"/>
            <a:ext cx="4892552" cy="16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相似度计算模块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：验证语义关联性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聚类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核⼼功能模块：代码逐段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115"/>
              </a:lnSpc>
              <a:buClrTx/>
              <a:buSzTx/>
              <a:buNone/>
            </a:pP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781904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3832" y="2567119"/>
            <a:ext cx="6622710" cy="791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核⼼函数 visualize_word_clusters 逐段解析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visualize_word_clusters(model, top_n=100, n_clusters=5):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步骤 1：筛选⾼频词及向量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words = model.wv.index_to_key[:top_n] # 取前 top_n 个⾼频词，减少低频词噪声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word_vectors = np.array([model.wv[word] for word in words])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逻辑：index_to_key 返回按词频排序的词汇列表，选取⾼频词可避免训练不充分的低频词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⼲扰聚类效果，同时降低计算复杂度。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步骤 2：两级降维（PCA→TSNE）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pca = PCA(n_components=50)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word_vectors_pca = pca.fit_transform(word_vectors)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endParaRPr sz="2000"/>
          </a:p>
        </p:txBody>
      </p:sp>
      <p:sp>
        <p:nvSpPr>
          <p:cNvPr id="7" name="Freeform 7"/>
          <p:cNvSpPr/>
          <p:nvPr/>
        </p:nvSpPr>
        <p:spPr>
          <a:xfrm>
            <a:off x="1637518" y="181889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9851" y="1926351"/>
            <a:ext cx="86943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（⼆）聚类可视化模块：验证类别区分性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734472" y="1818896"/>
            <a:ext cx="7937318" cy="8558952"/>
          </a:xfrm>
          <a:custGeom>
            <a:avLst/>
            <a:gdLst/>
            <a:ahLst/>
            <a:cxnLst/>
            <a:rect l="l" t="t" r="r" b="b"/>
            <a:pathLst>
              <a:path w="7937318" h="8558952">
                <a:moveTo>
                  <a:pt x="0" y="0"/>
                </a:moveTo>
                <a:lnTo>
                  <a:pt x="7937318" y="0"/>
                </a:lnTo>
                <a:lnTo>
                  <a:pt x="7937318" y="8558952"/>
                </a:lnTo>
                <a:lnTo>
                  <a:pt x="0" y="85589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29722" y="2019020"/>
            <a:ext cx="7784820" cy="817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tsne</a:t>
            </a: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= TSNE(n_components=2, random_state=42, perplexity=49)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word_vectors_tsne = tsne.fit_transform(word_vectors_pca)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关键思路：先通过 PCA 将⾼维词向量降⾄ 50 维（去除冗余噪声、提升计算效率），再⽤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TSNE 降⾄</a:t>
            </a: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2 维（保留局部语义结构，可视化效果更优）；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参数意义：random_state=42 确保实验结果可重复，perplexity=49 适配⾼频词数量，保障降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维效果。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步骤 3：KMeans 聚类分组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kmeans = KMeans(n_clusters=n_clusters, random_state=42)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clusters = kmeans.fit_predict(word_vectors_tsne)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0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逻辑：基于降维后的 2D 向量，按预设簇数将语义相似的词汇归为⼀类，fit_predict 同步完 </a:t>
            </a:r>
            <a:endParaRPr lang="en-US" sz="20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</a:p>
          <a:p>
            <a:pPr algn="l">
              <a:lnSpc>
                <a:spcPts val="612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核⼼功能模块：代码逐段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518" y="2781904"/>
            <a:ext cx="6759024" cy="7595944"/>
          </a:xfrm>
          <a:custGeom>
            <a:avLst/>
            <a:gdLst/>
            <a:ahLst/>
            <a:cxnLst/>
            <a:rect l="l" t="t" r="r" b="b"/>
            <a:pathLst>
              <a:path w="6759024" h="7595944">
                <a:moveTo>
                  <a:pt x="0" y="0"/>
                </a:moveTo>
                <a:lnTo>
                  <a:pt x="6759024" y="0"/>
                </a:lnTo>
                <a:lnTo>
                  <a:pt x="6759024" y="7595944"/>
                </a:lnTo>
                <a:lnTo>
                  <a:pt x="0" y="759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3" y="2502210"/>
            <a:ext cx="6045990" cy="81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成模型训练与簇分配。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步骤 4：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可视化绘制与优化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plt.figure(figsize=(12, 8))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scatter = plt.scatter(word_vectors_tsne[:, 0], word_vectors_tsne[:, 1],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c=clusters, cmap='viridis', alpha=0.7)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稀疏标注：每 5个词标注 1个，避免标签拥挤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i, word in enumerate(words):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i % 5 == 0: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plt.annotate(word, (word_vectors_tsne[i, 0], word_vectors_tsne[i, 1]),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fontsize=9, alpha=0.8)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plt.colorbar(scatter, label='Cluster')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plt.title(f'Word2Vec Word Clustering (Top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769953" y="1874846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80640" y="1795949"/>
            <a:ext cx="6937651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聚类可视化模块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：验证类别区分性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912843" y="1881674"/>
            <a:ext cx="7479229" cy="8405326"/>
          </a:xfrm>
          <a:custGeom>
            <a:avLst/>
            <a:gdLst/>
            <a:ahLst/>
            <a:cxnLst/>
            <a:rect l="l" t="t" r="r" b="b"/>
            <a:pathLst>
              <a:path w="7479229" h="8405326">
                <a:moveTo>
                  <a:pt x="0" y="0"/>
                </a:moveTo>
                <a:lnTo>
                  <a:pt x="7479228" y="0"/>
                </a:lnTo>
                <a:lnTo>
                  <a:pt x="7479228" y="8405326"/>
                </a:lnTo>
                <a:lnTo>
                  <a:pt x="0" y="8405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912843" y="2120333"/>
            <a:ext cx="7479229" cy="255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{top_n} Words, {n_clusters} Clusters)')plt.savefig('word_clusters.png', dpi=300) </a:t>
            </a:r>
            <a:endParaRPr lang="en-US" sz="247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plt.show()</a:t>
            </a:r>
            <a:endParaRPr lang="en-US" sz="247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优化细节：稀疏标注解决词汇过多导致的标签重叠问题，⾼分辨率保存（dpi=300）确保图 </a:t>
            </a:r>
            <a:endParaRPr lang="en-US" sz="247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表清晰度，配⾊⽅案提升聚类簇区分度。</a:t>
            </a:r>
            <a:endParaRPr lang="en-US" sz="247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id="11" name="Freeform 11"/>
          <p:cNvSpPr/>
          <p:nvPr/>
        </p:nvSpPr>
        <p:spPr>
          <a:xfrm>
            <a:off x="8912843" y="4673021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4"/>
                </a:lnTo>
                <a:lnTo>
                  <a:pt x="0" y="862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12843" y="4633341"/>
            <a:ext cx="6937651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验调⽤解析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9144000" y="5743575"/>
            <a:ext cx="5906332" cy="228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visualize_word_clusters(model, top_n=150, n_clusters=5) 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效果：语义相关词汇（如电⼦设备类、情感类）聚集在同⼀簇，类别边界清晰，直观验证 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了词向量的语义分类能⼒。</a:t>
            </a:r>
            <a:endParaRPr lang="en-US" sz="255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439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实验核⼼任务达成情况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94118" y="1213429"/>
            <a:ext cx="847878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实验核⼼任务达成情况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3658581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9461" y="3544265"/>
            <a:ext cx="5249798" cy="260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通过三层架构及代码优化，成功将 400,000 条 Amazon 评论词汇转换为 100 维词向量，经 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get_document_vector 函数取平均⽣成⽂档向量（形状：(400,000, 100)），“great”与“fantastic”的 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余弦相似度达 0.8375，有效捕捉词汇语义关联，完成编码原理的实践验证。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14600" y="2840990"/>
            <a:ext cx="5517515" cy="112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编码原理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及相似度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034848" y="6925399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10838" y="6753949"/>
            <a:ext cx="5249798" cy="223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三层架构通过代码参数精准实现：输⼊层保障数据质量，隐藏层通过 vector_size=100定义词 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向量维度，输出层通过 window=5 和 sg=0 限定训练范围与模式，形成完整的训练闭环，成功 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完成架构构建任务。</a:t>
            </a:r>
            <a:endParaRPr lang="en-US" sz="170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034848" y="6037592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89461" y="6013103"/>
            <a:ext cx="4892552" cy="11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神经⽹络架构落地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9494128" y="3501124"/>
            <a:ext cx="6759024" cy="5583191"/>
          </a:xfrm>
          <a:custGeom>
            <a:avLst/>
            <a:gdLst/>
            <a:ahLst/>
            <a:cxnLst/>
            <a:rect l="l" t="t" r="r" b="b"/>
            <a:pathLst>
              <a:path w="6759024" h="5583191">
                <a:moveTo>
                  <a:pt x="0" y="0"/>
                </a:moveTo>
                <a:lnTo>
                  <a:pt x="6759024" y="0"/>
                </a:lnTo>
                <a:lnTo>
                  <a:pt x="6759024" y="5583191"/>
                </a:lnTo>
                <a:lnTo>
                  <a:pt x="0" y="5583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36980" y="3495477"/>
            <a:ext cx="5936354" cy="210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经逐⾏核查代码，模型未设置 sg 参数的⾃动切换逻辑，仅固定采⽤ CBOW 模式： 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核⼼代码依据：train_word2vec 函数中明确设置 sg=0，⽆任何条件判断、⽤户输⼊或参数 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传递逻辑实现模式切换； 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49412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24022" y="2841232"/>
            <a:ext cx="6729130" cy="11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两种训练模式的实现说明（基于代码核查）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0036980" y="5609201"/>
            <a:ext cx="5936354" cy="291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模式切换⽅式：需⼿动修改代码参数，将 sg=0 改为 sg=1，⽅可切换为 Skip-gram 模式； 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实验执⾏情况：本次实验基于固定 sg=0的 CBOW 模式完成训练，训练效率达 61785 句⼦/ 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  <a:r>
              <a:rPr lang="en-US" sz="19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秒，词向量语义捕捉效果良好，明确两种模式的区别及⼿动切换⽅式，完成模式掌握任务。</a:t>
            </a:r>
            <a:endParaRPr lang="en-US" sz="19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2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95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14400" y="6614925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84" r="-78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0200" y="4914900"/>
            <a:ext cx="14836775" cy="22961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495"/>
              </a:lnSpc>
            </a:pPr>
            <a:r>
              <a:rPr lang="en-US" sz="60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" panose="020B0500000000000000" charset="-122"/>
              </a:rPr>
              <a:t>基于 Amazon 数据集的 word2vec 词向量</a:t>
            </a: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r>
              <a:rPr lang="en-US" sz="60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" panose="020B0500000000000000" charset="-122"/>
              </a:rPr>
              <a:t>构建实验汇报</a:t>
            </a: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6" name="Freeform 11"/>
          <p:cNvSpPr/>
          <p:nvPr/>
        </p:nvSpPr>
        <p:spPr>
          <a:xfrm>
            <a:off x="7998675" y="2181806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/>
          <p:cNvSpPr txBox="1"/>
          <p:nvPr/>
        </p:nvSpPr>
        <p:spPr>
          <a:xfrm>
            <a:off x="7772275" y="2324365"/>
            <a:ext cx="2227831" cy="131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61222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9953" y="3011243"/>
            <a:ext cx="12341154" cy="587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本次实验通过 4 类代码优化，成功解决数据处理及实验落地中的核⼼问题，完整完成三⼤核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⼼任务：验证 word2vec 编码的语义映射原理，构建“输⼊-隐藏-输出”三层神经⽹络架构并对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应代码参数，明确 CBOW 与 Skip-gram 两种模式的区别及⼿动切换⽅式，⽣成的词向量与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⽂档向量可直接⽤于后续⽂本分类等⾃然语⾔处理任务，为后续研究奠定坚实基础。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21571" y="1922853"/>
            <a:ext cx="2581685" cy="722156"/>
          </a:xfrm>
          <a:custGeom>
            <a:avLst/>
            <a:gdLst/>
            <a:ahLst/>
            <a:cxnLst/>
            <a:rect l="l" t="t" r="r" b="b"/>
            <a:pathLst>
              <a:path w="2581685" h="722156">
                <a:moveTo>
                  <a:pt x="0" y="0"/>
                </a:moveTo>
                <a:lnTo>
                  <a:pt x="2581685" y="0"/>
                </a:lnTo>
                <a:lnTo>
                  <a:pt x="2581685" y="722156"/>
                </a:lnTo>
                <a:lnTo>
                  <a:pt x="0" y="722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29252" y="195451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亮点之处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14400" y="6614925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84" r="-78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0200" y="4914900"/>
            <a:ext cx="14836775" cy="22961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495"/>
              </a:lnSpc>
            </a:pPr>
            <a:r>
              <a:rPr lang="en-US" sz="60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" panose="020B0500000000000000" charset="-122"/>
              </a:rPr>
              <a:t>基于 LinkedIn 数据集的 node2vec 节点表</a:t>
            </a: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r>
              <a:rPr lang="en-US" sz="60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" panose="020B0500000000000000" charset="-122"/>
              </a:rPr>
              <a:t>示构建实验</a:t>
            </a: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" panose="020B0500000000000000" charset="-122"/>
            </a:endParaRPr>
          </a:p>
          <a:p>
            <a:pPr algn="ctr">
              <a:lnSpc>
                <a:spcPts val="3495"/>
              </a:lnSpc>
            </a:pPr>
            <a:endParaRPr lang="en-US" sz="60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6" name="Freeform 11"/>
          <p:cNvSpPr/>
          <p:nvPr/>
        </p:nvSpPr>
        <p:spPr>
          <a:xfrm>
            <a:off x="7998675" y="2181806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/>
          <p:cNvSpPr txBox="1"/>
          <p:nvPr/>
        </p:nvSpPr>
        <p:spPr>
          <a:xfrm>
            <a:off x="7772275" y="2324365"/>
            <a:ext cx="2227831" cy="131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74890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11274" y="-637263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0510" y="578946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9478" y="774021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061" y="900530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3642" y="-7637729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2050" y="4110038"/>
            <a:ext cx="5173493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5"/>
              </a:lnSpc>
            </a:pPr>
            <a:r>
              <a:rPr lang="en-US" sz="12490" b="1" spc="823">
                <a:solidFill>
                  <a:srgbClr val="76719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目录</a:t>
            </a:r>
            <a:endParaRPr lang="en-US" sz="12490" b="1" spc="823">
              <a:solidFill>
                <a:srgbClr val="76719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58714" y="3612668"/>
            <a:ext cx="4461669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代码核⼼修改详细对⽐说明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09862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39508" y="3612668"/>
            <a:ext cx="446166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</a:t>
            </a: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ode2vec 核⼼原理与实验流程解析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2790655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44744" y="6971105"/>
            <a:ext cx="446166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实验核⼼任务达成情况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7695892" y="5600865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25538" y="6971105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76685" y="5600865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6198037" y="7597341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61883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95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代码核⼼修改详细对⽐说明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623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解决节点名特殊字符导致的模型保存/加载报错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问题描述：公司名称、职位 ID 含空格、斜杠等特殊字符，模型保存时节点名被拆分，加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载时触发格式错误。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1582" y="605949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47388" y="3422195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2" y="0"/>
                </a:lnTo>
                <a:lnTo>
                  <a:pt x="6077952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70252" y="7219131"/>
            <a:ext cx="9144708" cy="158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df['company_name'] = df['company_name'].fillna('Unknown_Company').astype(str)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df['job_id'] = df['job_id'].astype(str)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170372" y="4066035"/>
            <a:ext cx="6521049" cy="211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df['company_name'] = df['company_name'].fillna('Unknown_Company').astype(str) 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df['company_name'] = df['company_name'].str.replace(r'[\s/,:()]+', '_', regex=True) 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df['job_id'] = df['job_id'].astype(str).str.replace(r'[\s/,:()]+', '_', regex=True)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032548"/>
            <a:chOff x="0" y="0"/>
            <a:chExt cx="8103935" cy="2710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710180"/>
            </a:xfrm>
            <a:custGeom>
              <a:avLst/>
              <a:gdLst/>
              <a:ahLst/>
              <a:cxnLst/>
              <a:rect l="l" t="t" r="r" b="b"/>
              <a:pathLst>
                <a:path w="8103997" h="27101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611247"/>
                  </a:lnTo>
                  <a:cubicBezTo>
                    <a:pt x="8103997" y="2637409"/>
                    <a:pt x="8093583" y="2662682"/>
                    <a:pt x="8075041" y="2681224"/>
                  </a:cubicBezTo>
                  <a:cubicBezTo>
                    <a:pt x="8056499" y="2699766"/>
                    <a:pt x="8031353" y="2710180"/>
                    <a:pt x="8005064" y="2710180"/>
                  </a:cubicBezTo>
                  <a:lnTo>
                    <a:pt x="98933" y="2710180"/>
                  </a:lnTo>
                  <a:cubicBezTo>
                    <a:pt x="72771" y="2710180"/>
                    <a:pt x="47498" y="2699766"/>
                    <a:pt x="28956" y="2681224"/>
                  </a:cubicBezTo>
                  <a:cubicBezTo>
                    <a:pt x="10414" y="2662682"/>
                    <a:pt x="0" y="2637409"/>
                    <a:pt x="0" y="26112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2375375"/>
            <a:chOff x="0" y="0"/>
            <a:chExt cx="8103935" cy="31671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3167167"/>
            </a:xfrm>
            <a:custGeom>
              <a:avLst/>
              <a:gdLst/>
              <a:ahLst/>
              <a:cxnLst/>
              <a:rect l="l" t="t" r="r" b="b"/>
              <a:pathLst>
                <a:path w="8103935" h="3167167">
                  <a:moveTo>
                    <a:pt x="0" y="0"/>
                  </a:moveTo>
                  <a:lnTo>
                    <a:pt x="8103935" y="0"/>
                  </a:lnTo>
                  <a:lnTo>
                    <a:pt x="8103935" y="3167167"/>
                  </a:lnTo>
                  <a:lnTo>
                    <a:pt x="0" y="3167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32147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修改⽬的：标准化节点名格式，保障“节点名+向量值”的⽂件格式正确。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07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解决模型加载格式不匹配问题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问题描述：⽂本格式保存模型，加载时误设 binary=True，导致格式冲突报错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1582" y="605949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47388" y="3422195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2" y="0"/>
                </a:lnTo>
                <a:lnTo>
                  <a:pt x="6077952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70252" y="7219131"/>
            <a:ext cx="9144708" cy="198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</a:t>
            </a: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del.wv.save_word2vec_format('node2vec_model.txt')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loaded_model = KeyedVectors.load_word2vec_format('node2vec_model.txt', binary=True)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170372" y="4066035"/>
            <a:ext cx="6521049" cy="18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model.wv.save_word2vec_format('node2vec_model.txt', binary=False) 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loaded_model = KeyedVectors.load_word2vec_format('node2vec_model.txt', binary=False)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032548"/>
            <a:chOff x="0" y="0"/>
            <a:chExt cx="8103935" cy="2710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710180"/>
            </a:xfrm>
            <a:custGeom>
              <a:avLst/>
              <a:gdLst/>
              <a:ahLst/>
              <a:cxnLst/>
              <a:rect l="l" t="t" r="r" b="b"/>
              <a:pathLst>
                <a:path w="8103997" h="27101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611247"/>
                  </a:lnTo>
                  <a:cubicBezTo>
                    <a:pt x="8103997" y="2637409"/>
                    <a:pt x="8093583" y="2662682"/>
                    <a:pt x="8075041" y="2681224"/>
                  </a:cubicBezTo>
                  <a:cubicBezTo>
                    <a:pt x="8056499" y="2699766"/>
                    <a:pt x="8031353" y="2710180"/>
                    <a:pt x="8005064" y="2710180"/>
                  </a:cubicBezTo>
                  <a:lnTo>
                    <a:pt x="98933" y="2710180"/>
                  </a:lnTo>
                  <a:cubicBezTo>
                    <a:pt x="72771" y="2710180"/>
                    <a:pt x="47498" y="2699766"/>
                    <a:pt x="28956" y="2681224"/>
                  </a:cubicBezTo>
                  <a:cubicBezTo>
                    <a:pt x="10414" y="2662682"/>
                    <a:pt x="0" y="2637409"/>
                    <a:pt x="0" y="26112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2832575"/>
            <a:chOff x="0" y="0"/>
            <a:chExt cx="8103935" cy="37767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3776767"/>
            </a:xfrm>
            <a:custGeom>
              <a:avLst/>
              <a:gdLst/>
              <a:ahLst/>
              <a:cxnLst/>
              <a:rect l="l" t="t" r="r" b="b"/>
              <a:pathLst>
                <a:path w="8103935" h="3776767">
                  <a:moveTo>
                    <a:pt x="0" y="0"/>
                  </a:moveTo>
                  <a:lnTo>
                    <a:pt x="8103935" y="0"/>
                  </a:lnTo>
                  <a:lnTo>
                    <a:pt x="8103935" y="3776767"/>
                  </a:lnTo>
                  <a:lnTo>
                    <a:pt x="0" y="37767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3824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修改⽬的：保持保存与加载格式⼀致，确保模型正常复⽤。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169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优化参数配置，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解决过拟合与效率问题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  <a:r>
              <a:rPr lang="en-US" sz="2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问题描述：⼩数据集采⽤⾼维度、多游⾛次数配置，导致过拟合、耗时过⻓。</a:t>
            </a:r>
            <a:endParaRPr lang="en-US" sz="2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1582" y="605949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47388" y="3422195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2" y="0"/>
                </a:lnTo>
                <a:lnTo>
                  <a:pt x="6077952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70252" y="7219131"/>
            <a:ext cx="9144708" cy="158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</a:t>
            </a: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de2vec = Node2Vec(G, dimensions=64, walk_length=30, num_walks=200, workers=4)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 = node2vec.fit(window=10, min_count=1, epochs=10)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170372" y="4066035"/>
            <a:ext cx="6521049" cy="120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</a:t>
            </a: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ode2vec = Node2Vec(G, dimensions=32, walk_length=10, num_walks=20, workers=1) 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  <a:r>
              <a:rPr lang="en-US" sz="173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 = node2vec.fit(window=5, min_count=1)</a:t>
            </a:r>
            <a:endParaRPr lang="en-US" sz="173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2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032548"/>
            <a:chOff x="0" y="0"/>
            <a:chExt cx="8103935" cy="2710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710180"/>
            </a:xfrm>
            <a:custGeom>
              <a:avLst/>
              <a:gdLst/>
              <a:ahLst/>
              <a:cxnLst/>
              <a:rect l="l" t="t" r="r" b="b"/>
              <a:pathLst>
                <a:path w="8103997" h="27101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611247"/>
                  </a:lnTo>
                  <a:cubicBezTo>
                    <a:pt x="8103997" y="2637409"/>
                    <a:pt x="8093583" y="2662682"/>
                    <a:pt x="8075041" y="2681224"/>
                  </a:cubicBezTo>
                  <a:cubicBezTo>
                    <a:pt x="8056499" y="2699766"/>
                    <a:pt x="8031353" y="2710180"/>
                    <a:pt x="8005064" y="2710180"/>
                  </a:cubicBezTo>
                  <a:lnTo>
                    <a:pt x="98933" y="2710180"/>
                  </a:lnTo>
                  <a:cubicBezTo>
                    <a:pt x="72771" y="2710180"/>
                    <a:pt x="47498" y="2699766"/>
                    <a:pt x="28956" y="2681224"/>
                  </a:cubicBezTo>
                  <a:cubicBezTo>
                    <a:pt x="10414" y="2662682"/>
                    <a:pt x="0" y="2637409"/>
                    <a:pt x="0" y="26112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3289775"/>
            <a:chOff x="0" y="0"/>
            <a:chExt cx="8103935" cy="43863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4386367"/>
            </a:xfrm>
            <a:custGeom>
              <a:avLst/>
              <a:gdLst/>
              <a:ahLst/>
              <a:cxnLst/>
              <a:rect l="l" t="t" r="r" b="b"/>
              <a:pathLst>
                <a:path w="8103935" h="4386367">
                  <a:moveTo>
                    <a:pt x="0" y="0"/>
                  </a:moveTo>
                  <a:lnTo>
                    <a:pt x="8103935" y="0"/>
                  </a:lnTo>
                  <a:lnTo>
                    <a:pt x="8103935" y="4386367"/>
                  </a:lnTo>
                  <a:lnTo>
                    <a:pt x="0" y="4386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44339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修改⽬的：适配⼩数据集，平衡模型效果与训练效率。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07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 新增节点类型筛选，优化相似度计算结果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问题描述：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相似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度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计算未区分节点类型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结果混杂职位/公司节点</a:t>
            </a: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1582" y="605949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31774" y="3317604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2" y="0"/>
                </a:lnTo>
                <a:lnTo>
                  <a:pt x="6077952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70252" y="7219131"/>
            <a:ext cx="9144708" cy="198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most_similar_node(seed_name, topn=5):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sims = model.wv.most_similar(seed_name, topn=topn)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</a:t>
            </a: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or n, s in sims: 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  <a:r>
              <a:rPr lang="en-US" sz="22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print(f"{n} 相似度={s:.3f}")</a:t>
            </a:r>
            <a:endParaRPr lang="en-US" sz="22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215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557564" y="3346156"/>
            <a:ext cx="5701736" cy="343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most_similar_n</a:t>
            </a: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ode(seed_name, topn=5):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seed_name not in model.wv: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print(f"{seed_name} 不在词汇表中")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seed_type = G.nodes[seed_name]['type']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sims = model.wv.most_similar(seed_name, topn=topn*3)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filtered = [(n, s) for n, s in sims if G.nodes[n]['type'] == seed_type][:topn]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print(f"\n 与 {seed_name}（{seed_type}）最相似的 {topn} 个同类节点：")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n, s in filtered: 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  <a:r>
              <a:rPr lang="en-US" sz="15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print(f" {n:&lt;40} 相似度={s:.3f}")</a:t>
            </a:r>
            <a:endParaRPr lang="en-US" sz="15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120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032548"/>
            <a:chOff x="0" y="0"/>
            <a:chExt cx="8103935" cy="2710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710180"/>
            </a:xfrm>
            <a:custGeom>
              <a:avLst/>
              <a:gdLst/>
              <a:ahLst/>
              <a:cxnLst/>
              <a:rect l="l" t="t" r="r" b="b"/>
              <a:pathLst>
                <a:path w="8103997" h="27101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611247"/>
                  </a:lnTo>
                  <a:cubicBezTo>
                    <a:pt x="8103997" y="2637409"/>
                    <a:pt x="8093583" y="2662682"/>
                    <a:pt x="8075041" y="2681224"/>
                  </a:cubicBezTo>
                  <a:cubicBezTo>
                    <a:pt x="8056499" y="2699766"/>
                    <a:pt x="8031353" y="2710180"/>
                    <a:pt x="8005064" y="2710180"/>
                  </a:cubicBezTo>
                  <a:lnTo>
                    <a:pt x="98933" y="2710180"/>
                  </a:lnTo>
                  <a:cubicBezTo>
                    <a:pt x="72771" y="2710180"/>
                    <a:pt x="47498" y="2699766"/>
                    <a:pt x="28956" y="2681224"/>
                  </a:cubicBezTo>
                  <a:cubicBezTo>
                    <a:pt x="10414" y="2662682"/>
                    <a:pt x="0" y="2637409"/>
                    <a:pt x="0" y="26112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3289775"/>
            <a:chOff x="0" y="0"/>
            <a:chExt cx="8103935" cy="43863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4386367"/>
            </a:xfrm>
            <a:custGeom>
              <a:avLst/>
              <a:gdLst/>
              <a:ahLst/>
              <a:cxnLst/>
              <a:rect l="l" t="t" r="r" b="b"/>
              <a:pathLst>
                <a:path w="8103935" h="4386367">
                  <a:moveTo>
                    <a:pt x="0" y="0"/>
                  </a:moveTo>
                  <a:lnTo>
                    <a:pt x="8103935" y="0"/>
                  </a:lnTo>
                  <a:lnTo>
                    <a:pt x="8103935" y="4386367"/>
                  </a:lnTo>
                  <a:lnTo>
                    <a:pt x="0" y="4386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44339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修改⽬的：确保结果仅含同类节点，提升实⽤性。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85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</a:t>
            </a: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ode2vec 核⼼原理与实验流程解析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11463407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</a:t>
            </a: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ode2vec 核⼼原理与实验流程解析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8582" y="2937449"/>
            <a:ext cx="6868932" cy="6983789"/>
          </a:xfrm>
          <a:custGeom>
            <a:avLst/>
            <a:gdLst/>
            <a:ahLst/>
            <a:cxnLst/>
            <a:rect l="l" t="t" r="r" b="b"/>
            <a:pathLst>
              <a:path w="6868932" h="6983789">
                <a:moveTo>
                  <a:pt x="0" y="0"/>
                </a:moveTo>
                <a:lnTo>
                  <a:pt x="6868932" y="0"/>
                </a:lnTo>
                <a:lnTo>
                  <a:pt x="6868932" y="6983790"/>
                </a:lnTo>
                <a:lnTo>
                  <a:pt x="0" y="698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94035" y="2884449"/>
            <a:ext cx="6270788" cy="302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25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节点表示</a:t>
            </a:r>
            <a:r>
              <a:rPr lang="en-US" sz="25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（N</a:t>
            </a:r>
            <a:r>
              <a:rPr lang="en-US" sz="25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ode Embedding）将图中离散节点（职位、公司）映射为低维稠密向量（本次 32 </a:t>
            </a:r>
            <a:endParaRPr lang="en-US" sz="25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30"/>
              </a:lnSpc>
            </a:pPr>
            <a:r>
              <a:rPr lang="en-US" sz="257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维），核⼼特性是“结构守恒”——原图关联紧密的节点，在向量空间中距离更近。</a:t>
            </a:r>
            <a:endParaRPr lang="en-US" sz="257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8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769953" y="2201600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4"/>
                </a:lnTo>
                <a:lnTo>
                  <a:pt x="0" y="862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4035" y="2205448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节点表示核⼼概念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9461006" y="2632862"/>
            <a:ext cx="6759024" cy="7288377"/>
          </a:xfrm>
          <a:custGeom>
            <a:avLst/>
            <a:gdLst/>
            <a:ahLst/>
            <a:cxnLst/>
            <a:rect l="l" t="t" r="r" b="b"/>
            <a:pathLst>
              <a:path w="6759024" h="7288377">
                <a:moveTo>
                  <a:pt x="0" y="0"/>
                </a:moveTo>
                <a:lnTo>
                  <a:pt x="6759024" y="0"/>
                </a:lnTo>
                <a:lnTo>
                  <a:pt x="6759024" y="7288377"/>
                </a:lnTo>
                <a:lnTo>
                  <a:pt x="0" y="7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24130" y="2790960"/>
            <a:ext cx="6255268" cy="420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</a:t>
            </a: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数据预处理：读取数据集，填充缺失值，标准化节点名；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图结构构建：初始化⽆向图，添加职位/公司节点及关联边，验证图结构；3. 模型训练与保存：配置参数训练模型，以⽂本格式保存； 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 模型验证：加载模型，计算同类节点相似度，通过 T-SNE 可视化聚类效果。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12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1637518" y="6008260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73199" y="6007471"/>
            <a:ext cx="5428458" cy="16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node2vec 算法原理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2240253" y="6658267"/>
            <a:ext cx="5885532" cy="289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基于“带偏随机游⾛+Word2Vec”，流程为：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输⼊“职位-公司”⽆向图，节点含 type 属性，边表示关联关系；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⽣成固定⻓度游⾛序列（如“job_123→Company_A→job_456”），平衡局部与全局探索；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900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以游⾛序列为“句⼦”、节点为“单词”，通过 Word2Vec 训练⽣成节点向量。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461006" y="2201600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4"/>
                </a:lnTo>
                <a:lnTo>
                  <a:pt x="0" y="862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912272" y="2205448"/>
            <a:ext cx="5428458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实验完整流程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74890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11274" y="-637263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0510" y="578946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9478" y="774021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061" y="9005306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3642" y="-7637729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2050" y="4110038"/>
            <a:ext cx="5173493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5"/>
              </a:lnSpc>
            </a:pPr>
            <a:r>
              <a:rPr lang="en-US" sz="12490" b="1" spc="823">
                <a:solidFill>
                  <a:srgbClr val="76719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目录</a:t>
            </a:r>
            <a:endParaRPr lang="en-US" sz="12490" b="1" spc="823">
              <a:solidFill>
                <a:srgbClr val="76719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58714" y="3612668"/>
            <a:ext cx="4461669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代码核⼼修改详细对⽐说明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09862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39508" y="3612668"/>
            <a:ext cx="4461669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神经⽹络三层架构</a:t>
            </a:r>
            <a:r>
              <a:rPr lang="zh-CN" alt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等代码</a:t>
            </a: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详细解析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2790655" y="2242429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58714" y="6972375"/>
            <a:ext cx="446166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实验核⼼任务达成情况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7709862" y="5602135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39508" y="6972375"/>
            <a:ext cx="4461669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2790655" y="5602135"/>
            <a:ext cx="195937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6198037" y="7597341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61883" y="-4466018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85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实验结果与分析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94118" y="1213429"/>
            <a:ext cx="8478788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实验结果与分析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3658581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4848" y="3563315"/>
            <a:ext cx="6248367" cy="264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数据加载完</a:t>
            </a: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成：共 1200条职位记录 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图构建完成： 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- 总节点数：1350（职位节点+公司节点） 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- 总边数：1200（职位-公司关联） 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- 节点类型分布：{'job': 1200, 'company': 150} 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  <a:r>
              <a:rPr lang="en-US" sz="15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分析：边数与职位数⼀致，公司节点数少于职位节点数，符合实际业务场景，图结构合理。</a:t>
            </a:r>
            <a:endParaRPr lang="en-US" sz="15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64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68084" y="2841232"/>
            <a:ext cx="4892552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图结构统计结果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2034848" y="6925399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94118" y="6782524"/>
            <a:ext cx="6825782" cy="258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向</a:t>
            </a: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量示例（职位 job_921716 前 10 维）：[-0.231, 0.156, -0.089, 0.321, -0.198, 0.245, -0.034, 0.187,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-0.210, 0.096]，格式正确；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相似度结果：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与 job_921716（job）最相似的 3个同类节点：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job_876234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相似度=0.892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job_102456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相似度=0.875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job_789321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相似度=0.851 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  <a:r>
              <a:rPr lang="en-US" sz="101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分析：相似职位来⾃关联公司，向量成功捕捉节点关联关系。</a:t>
            </a:r>
            <a:endParaRPr lang="en-US" sz="101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170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034848" y="6037592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89461" y="6013103"/>
            <a:ext cx="4892552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节点向量与相似度结果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9494128" y="3501124"/>
            <a:ext cx="6759024" cy="5583191"/>
          </a:xfrm>
          <a:custGeom>
            <a:avLst/>
            <a:gdLst/>
            <a:ahLst/>
            <a:cxnLst/>
            <a:rect l="l" t="t" r="r" b="b"/>
            <a:pathLst>
              <a:path w="6759024" h="5583191">
                <a:moveTo>
                  <a:pt x="0" y="0"/>
                </a:moveTo>
                <a:lnTo>
                  <a:pt x="6759024" y="0"/>
                </a:lnTo>
                <a:lnTo>
                  <a:pt x="6759024" y="5583191"/>
                </a:lnTo>
                <a:lnTo>
                  <a:pt x="0" y="5583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36980" y="3457377"/>
            <a:ext cx="5936354" cy="281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T-SNE</a:t>
            </a: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散点图中，job 节点（蓝⾊）与 company 节点（橙⾊）聚类清晰，同类节点聚集紧密、 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异类节点分离，节点表示区分度良好。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</a:p>
        </p:txBody>
      </p:sp>
      <p:sp>
        <p:nvSpPr>
          <p:cNvPr id="15" name="Freeform 15"/>
          <p:cNvSpPr/>
          <p:nvPr/>
        </p:nvSpPr>
        <p:spPr>
          <a:xfrm>
            <a:off x="949412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24022" y="2841232"/>
            <a:ext cx="6729130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可视化结果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95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61222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9953" y="3011243"/>
            <a:ext cx="12341154" cy="441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问题解决：优化后解决了格式错误、参数冗余等核⼼问题，实验流程稳定；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⽬标达成：成功将“职位-公司”关系转化为 32维节点向量，向量具备“结构守恒”特性；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效果验证：同类节点相似度达 0.85以上，可视化聚类效果良好，节点表示有效。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21571" y="1922853"/>
            <a:ext cx="2581685" cy="722156"/>
          </a:xfrm>
          <a:custGeom>
            <a:avLst/>
            <a:gdLst/>
            <a:ahLst/>
            <a:cxnLst/>
            <a:rect l="l" t="t" r="r" b="b"/>
            <a:pathLst>
              <a:path w="2581685" h="722156">
                <a:moveTo>
                  <a:pt x="0" y="0"/>
                </a:moveTo>
                <a:lnTo>
                  <a:pt x="2581685" y="0"/>
                </a:lnTo>
                <a:lnTo>
                  <a:pt x="2581685" y="722156"/>
                </a:lnTo>
                <a:lnTo>
                  <a:pt x="0" y="722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29252" y="1954513"/>
            <a:ext cx="1966323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实验结论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76381" y="3772051"/>
            <a:ext cx="10584617" cy="572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核⼼优化：数据集规模控制（个⼈优化重点）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7624660" y="1866846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69050" y="206084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94118" y="1213429"/>
            <a:ext cx="14179216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核⼼优化：数据集规模控制（个⼈优化重点）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8" y="3658581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4848" y="3525215"/>
            <a:ext cx="6248367" cy="234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2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原始数据集规模达</a:t>
            </a:r>
            <a:r>
              <a:rPr lang="en-US" sz="22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160 万+样本，直接全量训练会导致两⼤问题：⼀是内存溢出（OOM），⼆ </a:t>
            </a:r>
            <a:endParaRPr lang="en-US" sz="22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15"/>
              </a:lnSpc>
            </a:pPr>
            <a:r>
              <a:rPr lang="en-US" sz="22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是训练耗时过⻓，影响实验效率。因此</a:t>
            </a:r>
            <a:r>
              <a:rPr lang="en-US" sz="227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，针对数据集规模的控制是本次实验的核⼼优化⽅向。</a:t>
            </a:r>
            <a:endParaRPr lang="en-US" sz="227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1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203484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34848" y="6925399"/>
            <a:ext cx="6759024" cy="2217454"/>
          </a:xfrm>
          <a:custGeom>
            <a:avLst/>
            <a:gdLst/>
            <a:ahLst/>
            <a:cxnLst/>
            <a:rect l="l" t="t" r="r" b="b"/>
            <a:pathLst>
              <a:path w="6759024" h="2217454">
                <a:moveTo>
                  <a:pt x="0" y="0"/>
                </a:moveTo>
                <a:lnTo>
                  <a:pt x="6759024" y="0"/>
                </a:lnTo>
                <a:lnTo>
                  <a:pt x="6759024" y="2217454"/>
                </a:lnTo>
                <a:lnTo>
                  <a:pt x="0" y="2217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72336" y="6743036"/>
            <a:ext cx="5884048" cy="234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columns =</a:t>
            </a: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['label', 'title', 'review']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核⼼优化：通过 skiprows 跳过前 200 万⾏数据，控制训练样本量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pd.read_csv(file_path, names=columns, header=None, skiprows=2000000)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</a:t>
            </a: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优化逻辑：skiprows=2000000 参数指定读取 CSV ⽂件时跳过前 200 万⾏数据，仅使⽤后续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样本进⾏训练；</a:t>
            </a: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优化⽬标：在“样本量⾜够保障词向量质量”与“训练效率”之间找到平衡——既避免数据量 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  <a:r>
              <a:rPr lang="en-US" sz="11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过⼤导致的性能问题，⼜保留充⾜样本让模型学习到核⼼语义关联。</a:t>
            </a:r>
            <a:endParaRPr lang="en-US" sz="11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1885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2034848" y="6037592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89461" y="6013103"/>
            <a:ext cx="4892552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（⼆）优化代码与逻辑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2" name="Freeform 12"/>
          <p:cNvSpPr/>
          <p:nvPr/>
        </p:nvSpPr>
        <p:spPr>
          <a:xfrm>
            <a:off x="9494128" y="3501124"/>
            <a:ext cx="6759024" cy="5583191"/>
          </a:xfrm>
          <a:custGeom>
            <a:avLst/>
            <a:gdLst/>
            <a:ahLst/>
            <a:cxnLst/>
            <a:rect l="l" t="t" r="r" b="b"/>
            <a:pathLst>
              <a:path w="6759024" h="5583191">
                <a:moveTo>
                  <a:pt x="0" y="0"/>
                </a:moveTo>
                <a:lnTo>
                  <a:pt x="6759024" y="0"/>
                </a:lnTo>
                <a:lnTo>
                  <a:pt x="6759024" y="5583191"/>
                </a:lnTo>
                <a:lnTo>
                  <a:pt x="0" y="5583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36980" y="3457377"/>
            <a:ext cx="5936354" cy="510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性能提升：⼤幅减少训练数据量，缩短模型训练时间，避免内存溢出； 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效果保障：剩余样本仍能覆盖核⼼词汇与语义关系，确保词向量的语义表达能⼒不受显 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著影响； 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  <a:r>
              <a:rPr lang="en-US" sz="272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实⽤性增强：使代码能在普通配置设备上顺利运⾏，降低实验硬件⻔槛。</a:t>
            </a:r>
            <a:endParaRPr lang="en-US" sz="272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570"/>
              </a:lnSpc>
            </a:pPr>
          </a:p>
        </p:txBody>
      </p:sp>
      <p:sp>
        <p:nvSpPr>
          <p:cNvPr id="14" name="Freeform 14"/>
          <p:cNvSpPr/>
          <p:nvPr/>
        </p:nvSpPr>
        <p:spPr>
          <a:xfrm>
            <a:off x="9494128" y="2937454"/>
            <a:ext cx="6759024" cy="862523"/>
          </a:xfrm>
          <a:custGeom>
            <a:avLst/>
            <a:gdLst/>
            <a:ahLst/>
            <a:cxnLst/>
            <a:rect l="l" t="t" r="r" b="b"/>
            <a:pathLst>
              <a:path w="6759024" h="862523">
                <a:moveTo>
                  <a:pt x="0" y="0"/>
                </a:moveTo>
                <a:lnTo>
                  <a:pt x="6759024" y="0"/>
                </a:lnTo>
                <a:lnTo>
                  <a:pt x="6759024" y="862523"/>
                </a:lnTo>
                <a:lnTo>
                  <a:pt x="0" y="86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24022" y="2841232"/>
            <a:ext cx="6729130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（三）优化价值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2034848" y="2957906"/>
            <a:ext cx="6759024" cy="5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</a:t>
            </a:r>
            <a:r>
              <a: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⼀）优化背景</a:t>
            </a:r>
            <a:endParaRPr lang="en-US" sz="2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19231" y="4610251"/>
            <a:ext cx="10584617" cy="285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代码核⼼价值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7624660" y="2249116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77940" y="2443110"/>
            <a:ext cx="2227831" cy="131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6122248" cy="15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代码核⼼价值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9252" y="3106493"/>
            <a:ext cx="1966323" cy="5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不足之处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9953" y="3011243"/>
            <a:ext cx="12341154" cy="650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功能闭环：从语义验证（相似度计算）到可视化呈现（聚类图），形成完整的词向量效果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验证流程，逻辑严谨；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鲁棒性设计：通过词表校验、数据筛选等细节处理，避免常⻅报错，提升代码稳定性；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优化导向：针对⼤规模数据的性能痛点，以“数据集规模控制”为核⼼优化点，平衡实验效果与效率； 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  <a:r>
              <a:rPr lang="en-US" sz="302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 可扩展性：函数化封装使代码便于复⽤，⽀持后续调整参数（如聚类数、词对列表）或扩展功能（如新增语义任务）。</a:t>
            </a:r>
            <a:endParaRPr lang="en-US" sz="302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507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621571" y="1922853"/>
            <a:ext cx="2581685" cy="722156"/>
          </a:xfrm>
          <a:custGeom>
            <a:avLst/>
            <a:gdLst/>
            <a:ahLst/>
            <a:cxnLst/>
            <a:rect l="l" t="t" r="r" b="b"/>
            <a:pathLst>
              <a:path w="2581685" h="722156">
                <a:moveTo>
                  <a:pt x="0" y="0"/>
                </a:moveTo>
                <a:lnTo>
                  <a:pt x="2581685" y="0"/>
                </a:lnTo>
                <a:lnTo>
                  <a:pt x="2581685" y="722156"/>
                </a:lnTo>
                <a:lnTo>
                  <a:pt x="0" y="722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8922" y="1954513"/>
            <a:ext cx="2274004" cy="10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代码核⼼价值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pic>
        <p:nvPicPr>
          <p:cNvPr id="9" name="图片 8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3500" y="4953000"/>
            <a:ext cx="381000" cy="3810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3500" y="4953000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水中的倒影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392386" y="3024018"/>
            <a:ext cx="9503229" cy="1014730"/>
            <a:chOff x="2928257" y="1759072"/>
            <a:chExt cx="6335486" cy="6764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928257" y="2090057"/>
              <a:ext cx="6335486" cy="0"/>
              <a:chOff x="2757714" y="2090057"/>
              <a:chExt cx="6335486" cy="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27577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1773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/>
          </p:nvSpPr>
          <p:spPr>
            <a:xfrm>
              <a:off x="5109029" y="1759072"/>
              <a:ext cx="1973942" cy="67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uLnTx/>
                  <a:uFillTx/>
                  <a:latin typeface="字魂162号-元气酪酪体" panose="00000500000000000000" pitchFamily="2" charset="-122"/>
                  <a:ea typeface="字魂162号-元气酪酪体" panose="00000500000000000000" pitchFamily="2" charset="-122"/>
                  <a:cs typeface="+mn-cs"/>
                </a:rPr>
                <a:t>LAST BUT NOT LEAST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+mn-cs"/>
              </a:endParaRPr>
            </a:p>
          </p:txBody>
        </p:sp>
      </p:grpSp>
      <p:sp>
        <p:nvSpPr>
          <p:cNvPr id="26" name="PA_矩形 29"/>
          <p:cNvSpPr/>
          <p:nvPr>
            <p:custDataLst>
              <p:tags r:id="rId2"/>
            </p:custDataLst>
          </p:nvPr>
        </p:nvSpPr>
        <p:spPr>
          <a:xfrm>
            <a:off x="3504006" y="4381752"/>
            <a:ext cx="11279988" cy="1476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THANK YOU</a:t>
            </a:r>
            <a:endParaRPr kumimoji="0" lang="en-US" altLang="zh-CN" sz="9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PA_矩形 29"/>
          <p:cNvSpPr/>
          <p:nvPr>
            <p:custDataLst>
              <p:tags r:id="rId3"/>
            </p:custDataLst>
          </p:nvPr>
        </p:nvSpPr>
        <p:spPr>
          <a:xfrm>
            <a:off x="4694798" y="6285057"/>
            <a:ext cx="8898405" cy="5530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AND THAT’S THE END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295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代码核⼼修改详细对⽐说明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6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 解决“AttributeError: 'float' object has no attribute       '     lower'”报错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问题描述：⽂本数据中存在 float 等⾮字符串类型，调⽤ lower()⽅法时触发属性错误，导致程序中断。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1582" y="6059496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58347" y="3357158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1" y="0"/>
                </a:lnTo>
                <a:lnTo>
                  <a:pt x="6077951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03773" y="6265466"/>
            <a:ext cx="5883961" cy="351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preprocess_text(text):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⽆类型校验，直接处理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 = text.lower()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 = re.sub(r'[^\w\s]', '', text)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tokens = word_tokenize(text)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tokens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34930" y="3488330"/>
            <a:ext cx="5724785" cy="354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preprocess_text(text):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新增：强制转换⾮字符串类型为字符串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if not isinstance(text, str):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 = str(text)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 = text.lower()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text = re.sub(r'[^\w\s]', '', text)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tokens = word_tokenize(text)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tokens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032548"/>
            <a:chOff x="0" y="0"/>
            <a:chExt cx="8103935" cy="2710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710180"/>
            </a:xfrm>
            <a:custGeom>
              <a:avLst/>
              <a:gdLst/>
              <a:ahLst/>
              <a:cxnLst/>
              <a:rect l="l" t="t" r="r" b="b"/>
              <a:pathLst>
                <a:path w="8103997" h="27101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611247"/>
                  </a:lnTo>
                  <a:cubicBezTo>
                    <a:pt x="8103997" y="2637409"/>
                    <a:pt x="8093583" y="2662682"/>
                    <a:pt x="8075041" y="2681224"/>
                  </a:cubicBezTo>
                  <a:cubicBezTo>
                    <a:pt x="8056499" y="2699766"/>
                    <a:pt x="8031353" y="2710180"/>
                    <a:pt x="8005064" y="2710180"/>
                  </a:cubicBezTo>
                  <a:lnTo>
                    <a:pt x="98933" y="2710180"/>
                  </a:lnTo>
                  <a:cubicBezTo>
                    <a:pt x="72771" y="2710180"/>
                    <a:pt x="47498" y="2699766"/>
                    <a:pt x="28956" y="2681224"/>
                  </a:cubicBezTo>
                  <a:cubicBezTo>
                    <a:pt x="10414" y="2662682"/>
                    <a:pt x="0" y="2637409"/>
                    <a:pt x="0" y="26112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2186586"/>
            <a:chOff x="0" y="0"/>
            <a:chExt cx="8103935" cy="291544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2915448"/>
            </a:xfrm>
            <a:custGeom>
              <a:avLst/>
              <a:gdLst/>
              <a:ahLst/>
              <a:cxnLst/>
              <a:rect l="l" t="t" r="r" b="b"/>
              <a:pathLst>
                <a:path w="8103935" h="2915448">
                  <a:moveTo>
                    <a:pt x="0" y="0"/>
                  </a:moveTo>
                  <a:lnTo>
                    <a:pt x="8103935" y="0"/>
                  </a:lnTo>
                  <a:lnTo>
                    <a:pt x="8103935" y="2915448"/>
                  </a:lnTo>
                  <a:lnTo>
                    <a:pt x="0" y="2915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29630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修改⽬的：保障⽂本预处理流程的稳定性，避免⾮字符串数据导致的程序中断。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6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解决“KeyError: 'text'”及列名混乱问题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问题描述：CSV 数据集⽆列名，读取后列名被默认设为第⼀⾏数据，导致后续⽆法定位“text”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列，触发键错误。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6994" y="6071160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58347" y="3357158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1" y="0"/>
                </a:lnTo>
                <a:lnTo>
                  <a:pt x="6077951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70252" y="6193332"/>
            <a:ext cx="8255499" cy="351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load_and_preprocess_data(file_path):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未指定列名，列名混乱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pd.read_csv(file_path)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df['text'] = df.iloc[:, 1] + " " + df.iloc[:, 2] 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  <a:r>
              <a:rPr lang="en-US" sz="32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后续语料库⽣成逻辑...</a:t>
            </a:r>
            <a:endParaRPr lang="en-US" sz="32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60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0706645" y="3488330"/>
            <a:ext cx="7581355" cy="442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load_and_preprocess_data(file_path):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新增：指定列名，解决列名混乱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columns = ['label', 'title', 'review']df = pd.read_csv(file_path, names=columns, header=None)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新增：打印列名验证正确性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print("数据集列名：", df.columns)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df['text'] = df['title'] + " " + df['review'] 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  <a:r>
              <a:rPr lang="en-US" sz="250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后续语料库⽣成逻辑...</a:t>
            </a:r>
            <a:endParaRPr lang="en-US" sz="250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50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165936"/>
            <a:chOff x="0" y="0"/>
            <a:chExt cx="8103935" cy="28879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2887980"/>
            </a:xfrm>
            <a:custGeom>
              <a:avLst/>
              <a:gdLst/>
              <a:ahLst/>
              <a:cxnLst/>
              <a:rect l="l" t="t" r="r" b="b"/>
              <a:pathLst>
                <a:path w="8103997" h="2887980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2789047"/>
                  </a:lnTo>
                  <a:cubicBezTo>
                    <a:pt x="8103997" y="2815209"/>
                    <a:pt x="8093583" y="2840355"/>
                    <a:pt x="8075041" y="2859024"/>
                  </a:cubicBezTo>
                  <a:cubicBezTo>
                    <a:pt x="8056499" y="2877693"/>
                    <a:pt x="8031353" y="2887980"/>
                    <a:pt x="8005064" y="2887980"/>
                  </a:cubicBezTo>
                  <a:lnTo>
                    <a:pt x="98933" y="2887980"/>
                  </a:lnTo>
                  <a:cubicBezTo>
                    <a:pt x="72771" y="2887980"/>
                    <a:pt x="47498" y="2877566"/>
                    <a:pt x="28956" y="2859024"/>
                  </a:cubicBezTo>
                  <a:cubicBezTo>
                    <a:pt x="10414" y="2840482"/>
                    <a:pt x="0" y="2815209"/>
                    <a:pt x="0" y="2789047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2319974"/>
            <a:chOff x="0" y="0"/>
            <a:chExt cx="8103935" cy="30932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3093299"/>
            </a:xfrm>
            <a:custGeom>
              <a:avLst/>
              <a:gdLst/>
              <a:ahLst/>
              <a:cxnLst/>
              <a:rect l="l" t="t" r="r" b="b"/>
              <a:pathLst>
                <a:path w="8103935" h="3093299">
                  <a:moveTo>
                    <a:pt x="0" y="0"/>
                  </a:moveTo>
                  <a:lnTo>
                    <a:pt x="8103935" y="0"/>
                  </a:lnTo>
                  <a:lnTo>
                    <a:pt x="8103935" y="3093299"/>
                  </a:lnTo>
                  <a:lnTo>
                    <a:pt x="0" y="3093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3140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修改⽬的：规范数据集列名，确保“text”列正常⽣成，避免键错误，保障后续⽂本处理流程。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458347" y="213148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458347" y="197744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11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处理缺失值，提升数据完整性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问题描述：数据集中存在缺失值，导致⽂本合并及预处理时出现异常，影响语料库质量。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768508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6994" y="6071160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58347" y="3357158"/>
            <a:ext cx="6077951" cy="4166795"/>
          </a:xfrm>
          <a:custGeom>
            <a:avLst/>
            <a:gdLst/>
            <a:ahLst/>
            <a:cxnLst/>
            <a:rect l="l" t="t" r="r" b="b"/>
            <a:pathLst>
              <a:path w="6077951" h="4166795">
                <a:moveTo>
                  <a:pt x="0" y="0"/>
                </a:moveTo>
                <a:lnTo>
                  <a:pt x="6077951" y="0"/>
                </a:lnTo>
                <a:lnTo>
                  <a:pt x="6077951" y="4166795"/>
                </a:lnTo>
                <a:lnTo>
                  <a:pt x="0" y="4166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41582" y="6231432"/>
            <a:ext cx="7802418" cy="397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load_and_preprocess_data(file_path): 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pd.read_csv(file_path) 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df['text'] = df.iloc[:, 1] + " " + df.iloc[:, 2] 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⽆缺失值处理，直接⽣成语料库 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corpus = [preprocess_text(text) for text in df['text']] 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  <a:r>
              <a:rPr lang="en-US" sz="281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corpus, df.iloc[:, 0].values</a:t>
            </a:r>
            <a:endParaRPr lang="en-US" sz="281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94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366037" y="3488330"/>
            <a:ext cx="6262571" cy="403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load_and_preprocess_data(file_path):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columns = ['label', 'title', 'review']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pd.read_csv(file_path, names=columns, header=None)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print("数据集列名：", df.columns)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新增：⽤空字符串填充缺失值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 = df.fillna('')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df['text'] = df['title'] + " " + df['review']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corpus = [preprocess_text(text) for text in df['text']] 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  <a:r>
              <a:rPr lang="en-US" sz="20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corpus, df</a:t>
            </a:r>
            <a:endParaRPr lang="en-US" sz="20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9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170261" cy="2464108"/>
            <a:chOff x="0" y="0"/>
            <a:chExt cx="8227015" cy="32854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27060" cy="3285490"/>
            </a:xfrm>
            <a:custGeom>
              <a:avLst/>
              <a:gdLst/>
              <a:ahLst/>
              <a:cxnLst/>
              <a:rect l="l" t="t" r="r" b="b"/>
              <a:pathLst>
                <a:path w="8227060" h="3285490">
                  <a:moveTo>
                    <a:pt x="97409" y="0"/>
                  </a:moveTo>
                  <a:lnTo>
                    <a:pt x="8129651" y="0"/>
                  </a:lnTo>
                  <a:cubicBezTo>
                    <a:pt x="8155432" y="0"/>
                    <a:pt x="8180197" y="10287"/>
                    <a:pt x="8198485" y="28575"/>
                  </a:cubicBezTo>
                  <a:cubicBezTo>
                    <a:pt x="8216773" y="46863"/>
                    <a:pt x="8227060" y="71628"/>
                    <a:pt x="8227060" y="97409"/>
                  </a:cubicBezTo>
                  <a:lnTo>
                    <a:pt x="8227060" y="3188081"/>
                  </a:lnTo>
                  <a:cubicBezTo>
                    <a:pt x="8227060" y="3213862"/>
                    <a:pt x="8216773" y="3238627"/>
                    <a:pt x="8198485" y="3256915"/>
                  </a:cubicBezTo>
                  <a:cubicBezTo>
                    <a:pt x="8180197" y="3275203"/>
                    <a:pt x="8155432" y="3285490"/>
                    <a:pt x="8129651" y="3285490"/>
                  </a:cubicBezTo>
                  <a:lnTo>
                    <a:pt x="97409" y="3285490"/>
                  </a:lnTo>
                  <a:cubicBezTo>
                    <a:pt x="71628" y="3285490"/>
                    <a:pt x="46863" y="3275203"/>
                    <a:pt x="28575" y="3256915"/>
                  </a:cubicBezTo>
                  <a:cubicBezTo>
                    <a:pt x="10287" y="3238627"/>
                    <a:pt x="0" y="3213862"/>
                    <a:pt x="0" y="3188081"/>
                  </a:cubicBezTo>
                  <a:lnTo>
                    <a:pt x="0" y="97409"/>
                  </a:lnTo>
                  <a:cubicBezTo>
                    <a:pt x="0" y="71628"/>
                    <a:pt x="10287" y="46736"/>
                    <a:pt x="28575" y="28575"/>
                  </a:cubicBezTo>
                  <a:cubicBezTo>
                    <a:pt x="46863" y="10414"/>
                    <a:pt x="71628" y="0"/>
                    <a:pt x="97409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170261" cy="2618146"/>
            <a:chOff x="0" y="0"/>
            <a:chExt cx="8227015" cy="34908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227015" cy="3490861"/>
            </a:xfrm>
            <a:custGeom>
              <a:avLst/>
              <a:gdLst/>
              <a:ahLst/>
              <a:cxnLst/>
              <a:rect l="l" t="t" r="r" b="b"/>
              <a:pathLst>
                <a:path w="8227015" h="3490861">
                  <a:moveTo>
                    <a:pt x="0" y="0"/>
                  </a:moveTo>
                  <a:lnTo>
                    <a:pt x="8227015" y="0"/>
                  </a:lnTo>
                  <a:lnTo>
                    <a:pt x="8227015" y="3490861"/>
                  </a:lnTo>
                  <a:lnTo>
                    <a:pt x="0" y="34908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227015" cy="35384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修改⽬的：避免缺失值对⽂本合并、分词等操作的影响，保障语料库的完整性和⼀致性。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4" y="-2499073"/>
            <a:ext cx="5610539" cy="4511149"/>
          </a:xfrm>
          <a:custGeom>
            <a:avLst/>
            <a:gdLst/>
            <a:ahLst/>
            <a:cxnLst/>
            <a:rect l="l" t="t" r="r" b="b"/>
            <a:pathLst>
              <a:path w="5610539" h="4511149">
                <a:moveTo>
                  <a:pt x="0" y="0"/>
                </a:moveTo>
                <a:lnTo>
                  <a:pt x="5610539" y="0"/>
                </a:lnTo>
                <a:lnTo>
                  <a:pt x="5610539" y="4511149"/>
                </a:lnTo>
                <a:lnTo>
                  <a:pt x="0" y="45111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3" y="873148"/>
            <a:ext cx="852856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代码核⼼修改详细对⽐说明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60" y="8816080"/>
            <a:ext cx="7448933" cy="6148703"/>
          </a:xfrm>
          <a:custGeom>
            <a:avLst/>
            <a:gdLst/>
            <a:ahLst/>
            <a:cxnLst/>
            <a:rect l="l" t="t" r="r" b="b"/>
            <a:pathLst>
              <a:path w="7448933" h="6148703">
                <a:moveTo>
                  <a:pt x="0" y="0"/>
                </a:moveTo>
                <a:lnTo>
                  <a:pt x="7448933" y="0"/>
                </a:lnTo>
                <a:lnTo>
                  <a:pt x="7448933" y="6148703"/>
                </a:lnTo>
                <a:lnTo>
                  <a:pt x="0" y="614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994" y="1696178"/>
            <a:ext cx="9327966" cy="2756584"/>
          </a:xfrm>
          <a:custGeom>
            <a:avLst/>
            <a:gdLst/>
            <a:ahLst/>
            <a:cxnLst/>
            <a:rect l="l" t="t" r="r" b="b"/>
            <a:pathLst>
              <a:path w="9327966" h="2756584">
                <a:moveTo>
                  <a:pt x="0" y="0"/>
                </a:moveTo>
                <a:lnTo>
                  <a:pt x="9327966" y="0"/>
                </a:lnTo>
                <a:lnTo>
                  <a:pt x="9327966" y="2756584"/>
                </a:lnTo>
                <a:lnTo>
                  <a:pt x="0" y="27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195521" y="4575102"/>
            <a:ext cx="2408911" cy="1161791"/>
            <a:chOff x="0" y="0"/>
            <a:chExt cx="3211881" cy="154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830" cy="1548892"/>
            </a:xfrm>
            <a:custGeom>
              <a:avLst/>
              <a:gdLst/>
              <a:ahLst/>
              <a:cxnLst/>
              <a:rect l="l" t="t" r="r" b="b"/>
              <a:pathLst>
                <a:path w="3211830" h="1548892">
                  <a:moveTo>
                    <a:pt x="249428" y="0"/>
                  </a:moveTo>
                  <a:lnTo>
                    <a:pt x="2962402" y="0"/>
                  </a:lnTo>
                  <a:cubicBezTo>
                    <a:pt x="3028569" y="0"/>
                    <a:pt x="3092069" y="26289"/>
                    <a:pt x="3138805" y="73025"/>
                  </a:cubicBezTo>
                  <a:cubicBezTo>
                    <a:pt x="3185541" y="119761"/>
                    <a:pt x="3211830" y="183261"/>
                    <a:pt x="3211830" y="249428"/>
                  </a:cubicBezTo>
                  <a:lnTo>
                    <a:pt x="3211830" y="1299464"/>
                  </a:lnTo>
                  <a:cubicBezTo>
                    <a:pt x="3211830" y="1437259"/>
                    <a:pt x="3100197" y="1548892"/>
                    <a:pt x="2962402" y="1548892"/>
                  </a:cubicBezTo>
                  <a:lnTo>
                    <a:pt x="249428" y="1548892"/>
                  </a:lnTo>
                  <a:cubicBezTo>
                    <a:pt x="183261" y="1548892"/>
                    <a:pt x="119761" y="1522603"/>
                    <a:pt x="73025" y="1475867"/>
                  </a:cubicBezTo>
                  <a:cubicBezTo>
                    <a:pt x="26289" y="1429131"/>
                    <a:pt x="0" y="1365758"/>
                    <a:pt x="0" y="1299591"/>
                  </a:cubicBezTo>
                  <a:lnTo>
                    <a:pt x="0" y="249428"/>
                  </a:lnTo>
                  <a:cubicBezTo>
                    <a:pt x="0" y="111633"/>
                    <a:pt x="111633" y="0"/>
                    <a:pt x="249428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195521" y="4421064"/>
            <a:ext cx="2408911" cy="1315829"/>
            <a:chOff x="0" y="0"/>
            <a:chExt cx="3211881" cy="1754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1881" cy="1754439"/>
            </a:xfrm>
            <a:custGeom>
              <a:avLst/>
              <a:gdLst/>
              <a:ahLst/>
              <a:cxnLst/>
              <a:rect l="l" t="t" r="r" b="b"/>
              <a:pathLst>
                <a:path w="3211881" h="1754439">
                  <a:moveTo>
                    <a:pt x="0" y="0"/>
                  </a:moveTo>
                  <a:lnTo>
                    <a:pt x="3211881" y="0"/>
                  </a:lnTo>
                  <a:lnTo>
                    <a:pt x="3211881" y="1754439"/>
                  </a:lnTo>
                  <a:lnTo>
                    <a:pt x="0" y="1754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11881" cy="18020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修改前</a:t>
              </a:r>
              <a:endParaRPr lang="en-US" sz="2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598742" y="1227745"/>
            <a:ext cx="2352319" cy="1081528"/>
            <a:chOff x="0" y="0"/>
            <a:chExt cx="3136425" cy="1442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6392" cy="1441958"/>
            </a:xfrm>
            <a:custGeom>
              <a:avLst/>
              <a:gdLst/>
              <a:ahLst/>
              <a:cxnLst/>
              <a:rect l="l" t="t" r="r" b="b"/>
              <a:pathLst>
                <a:path w="3136392" h="1441958">
                  <a:moveTo>
                    <a:pt x="255524" y="0"/>
                  </a:moveTo>
                  <a:lnTo>
                    <a:pt x="2880995" y="0"/>
                  </a:lnTo>
                  <a:cubicBezTo>
                    <a:pt x="2948686" y="0"/>
                    <a:pt x="3013710" y="26924"/>
                    <a:pt x="3061589" y="74803"/>
                  </a:cubicBezTo>
                  <a:cubicBezTo>
                    <a:pt x="3109468" y="122682"/>
                    <a:pt x="3136392" y="187706"/>
                    <a:pt x="3136392" y="255397"/>
                  </a:cubicBezTo>
                  <a:lnTo>
                    <a:pt x="3136392" y="1186561"/>
                  </a:lnTo>
                  <a:cubicBezTo>
                    <a:pt x="3136392" y="1254379"/>
                    <a:pt x="3109468" y="1319276"/>
                    <a:pt x="3061589" y="1367155"/>
                  </a:cubicBezTo>
                  <a:cubicBezTo>
                    <a:pt x="3013710" y="1415034"/>
                    <a:pt x="2948686" y="1441958"/>
                    <a:pt x="2880995" y="1441958"/>
                  </a:cubicBezTo>
                  <a:lnTo>
                    <a:pt x="255524" y="1441958"/>
                  </a:lnTo>
                  <a:cubicBezTo>
                    <a:pt x="187833" y="1441958"/>
                    <a:pt x="122809" y="1415034"/>
                    <a:pt x="74930" y="1367155"/>
                  </a:cubicBezTo>
                  <a:cubicBezTo>
                    <a:pt x="27051" y="1319276"/>
                    <a:pt x="0" y="1254252"/>
                    <a:pt x="0" y="1186561"/>
                  </a:cubicBezTo>
                  <a:lnTo>
                    <a:pt x="0" y="255524"/>
                  </a:lnTo>
                  <a:cubicBezTo>
                    <a:pt x="0" y="187706"/>
                    <a:pt x="26924" y="122682"/>
                    <a:pt x="74803" y="74803"/>
                  </a:cubicBezTo>
                  <a:cubicBezTo>
                    <a:pt x="122682" y="26924"/>
                    <a:pt x="187706" y="0"/>
                    <a:pt x="255524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 rot="0">
            <a:off x="11598742" y="1073707"/>
            <a:ext cx="2352319" cy="1235566"/>
            <a:chOff x="0" y="0"/>
            <a:chExt cx="3136425" cy="1647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6425" cy="1647421"/>
            </a:xfrm>
            <a:custGeom>
              <a:avLst/>
              <a:gdLst/>
              <a:ahLst/>
              <a:cxnLst/>
              <a:rect l="l" t="t" r="r" b="b"/>
              <a:pathLst>
                <a:path w="3136425" h="1647421">
                  <a:moveTo>
                    <a:pt x="0" y="0"/>
                  </a:moveTo>
                  <a:lnTo>
                    <a:pt x="3136425" y="0"/>
                  </a:lnTo>
                  <a:lnTo>
                    <a:pt x="3136425" y="1647421"/>
                  </a:lnTo>
                  <a:lnTo>
                    <a:pt x="0" y="1647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136425" cy="1695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修改后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0252" y="1764069"/>
            <a:ext cx="8961451" cy="211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4. 新增进度条，提升实验可观测性 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</a:pPr>
            <a:r>
              <a:rPr lang="en-US" sz="2600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• 问题描述：原代码⽆训练及处理进度提示，⽆法直观判断实验进展，难以预估完成时间。</a:t>
            </a:r>
            <a:endParaRPr lang="en-US" sz="2600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85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6746527" y="7352503"/>
            <a:ext cx="3410445" cy="11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演示文稿是一种实用的工具，可以是演示，演讲，报告等。大部分时间，它们都是在为观众服务。</a:t>
            </a:r>
            <a:endParaRPr lang="en-US" sz="17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3212" y="4452762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70372" y="1028700"/>
            <a:ext cx="856741" cy="856741"/>
          </a:xfrm>
          <a:custGeom>
            <a:avLst/>
            <a:gdLst/>
            <a:ahLst/>
            <a:cxnLst/>
            <a:rect l="l" t="t" r="r" b="b"/>
            <a:pathLst>
              <a:path w="856741" h="856741">
                <a:moveTo>
                  <a:pt x="0" y="0"/>
                </a:moveTo>
                <a:lnTo>
                  <a:pt x="856741" y="0"/>
                </a:lnTo>
                <a:lnTo>
                  <a:pt x="856741" y="856741"/>
                </a:lnTo>
                <a:lnTo>
                  <a:pt x="0" y="8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83064" y="2288092"/>
            <a:ext cx="487686" cy="495799"/>
          </a:xfrm>
          <a:custGeom>
            <a:avLst/>
            <a:gdLst/>
            <a:ahLst/>
            <a:cxnLst/>
            <a:rect l="l" t="t" r="r" b="b"/>
            <a:pathLst>
              <a:path w="487686" h="495799">
                <a:moveTo>
                  <a:pt x="0" y="0"/>
                </a:moveTo>
                <a:lnTo>
                  <a:pt x="487686" y="0"/>
                </a:lnTo>
                <a:lnTo>
                  <a:pt x="487686" y="495799"/>
                </a:lnTo>
                <a:lnTo>
                  <a:pt x="0" y="49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7" b="-12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2042" y="6548495"/>
            <a:ext cx="448644" cy="456952"/>
          </a:xfrm>
          <a:custGeom>
            <a:avLst/>
            <a:gdLst/>
            <a:ahLst/>
            <a:cxnLst/>
            <a:rect l="l" t="t" r="r" b="b"/>
            <a:pathLst>
              <a:path w="448644" h="456952">
                <a:moveTo>
                  <a:pt x="0" y="0"/>
                </a:moveTo>
                <a:lnTo>
                  <a:pt x="448644" y="0"/>
                </a:lnTo>
                <a:lnTo>
                  <a:pt x="448644" y="456952"/>
                </a:lnTo>
                <a:lnTo>
                  <a:pt x="0" y="45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25" r="-9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6994" y="6071160"/>
            <a:ext cx="9327966" cy="3959742"/>
          </a:xfrm>
          <a:custGeom>
            <a:avLst/>
            <a:gdLst/>
            <a:ahLst/>
            <a:cxnLst/>
            <a:rect l="l" t="t" r="r" b="b"/>
            <a:pathLst>
              <a:path w="9327966" h="3959742">
                <a:moveTo>
                  <a:pt x="0" y="0"/>
                </a:moveTo>
                <a:lnTo>
                  <a:pt x="9327966" y="0"/>
                </a:lnTo>
                <a:lnTo>
                  <a:pt x="9327966" y="3959742"/>
                </a:lnTo>
                <a:lnTo>
                  <a:pt x="0" y="39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58347" y="2381968"/>
            <a:ext cx="6484820" cy="5361059"/>
          </a:xfrm>
          <a:custGeom>
            <a:avLst/>
            <a:gdLst/>
            <a:ahLst/>
            <a:cxnLst/>
            <a:rect l="l" t="t" r="r" b="b"/>
            <a:pathLst>
              <a:path w="6484820" h="5361059">
                <a:moveTo>
                  <a:pt x="0" y="0"/>
                </a:moveTo>
                <a:lnTo>
                  <a:pt x="6484820" y="0"/>
                </a:lnTo>
                <a:lnTo>
                  <a:pt x="6484820" y="5361059"/>
                </a:lnTo>
                <a:lnTo>
                  <a:pt x="0" y="53610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41582" y="6231432"/>
            <a:ext cx="8818523" cy="367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train_word2vec(corpus):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 = Word2Vec(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sentences=corpus,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其他模型参数...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model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main():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corpus, labels = load_and_preprocess_data('dataset/dev.csv')model = train_word2vec(corpus)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⽆进度提示，直接⽣成⽂档向量 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  <a:r>
              <a:rPr lang="en-US" sz="17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doc_vectors = [get_document_vector(text, model) for text in df['text']]</a:t>
            </a:r>
            <a:endParaRPr lang="en-US" sz="17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41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598742" y="2547765"/>
            <a:ext cx="6344425" cy="51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from tqdm import tqdm # 新增：导⼊进度条库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train_word2vec(corpus):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 = Word2Vec(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新增：显示模型训练进度条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sentences=tqdm(corpus,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desc="Training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Word2Vec",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total=len(corpus),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unit="sentence"),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其他模型参数...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)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model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main():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corpus, df = load_and_preprocess_data('dataset/dev.csv')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model = train_word2vec(corpus)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# 新增：显示⽂档向量⽣成进度条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doc_vectors = [get_document_vector(text, model) for text in tqdm(df['text'], desc="Processing 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  <a:r>
              <a:rPr lang="en-US" sz="146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documents", unit="document")]</a:t>
            </a:r>
            <a:endParaRPr lang="en-US" sz="146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204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1458347" y="7743028"/>
            <a:ext cx="6077951" cy="2453128"/>
            <a:chOff x="0" y="0"/>
            <a:chExt cx="8103935" cy="32708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03997" cy="3270885"/>
            </a:xfrm>
            <a:custGeom>
              <a:avLst/>
              <a:gdLst/>
              <a:ahLst/>
              <a:cxnLst/>
              <a:rect l="l" t="t" r="r" b="b"/>
              <a:pathLst>
                <a:path w="8103997" h="3270885">
                  <a:moveTo>
                    <a:pt x="98933" y="0"/>
                  </a:moveTo>
                  <a:lnTo>
                    <a:pt x="8005064" y="0"/>
                  </a:lnTo>
                  <a:cubicBezTo>
                    <a:pt x="8059674" y="0"/>
                    <a:pt x="8103997" y="44323"/>
                    <a:pt x="8103997" y="98933"/>
                  </a:cubicBezTo>
                  <a:lnTo>
                    <a:pt x="8103997" y="3171952"/>
                  </a:lnTo>
                  <a:cubicBezTo>
                    <a:pt x="8103997" y="3198114"/>
                    <a:pt x="8093583" y="3223260"/>
                    <a:pt x="8075041" y="3241929"/>
                  </a:cubicBezTo>
                  <a:cubicBezTo>
                    <a:pt x="8056499" y="3260598"/>
                    <a:pt x="8031353" y="3270885"/>
                    <a:pt x="8005064" y="3270885"/>
                  </a:cubicBezTo>
                  <a:lnTo>
                    <a:pt x="98933" y="3270885"/>
                  </a:lnTo>
                  <a:cubicBezTo>
                    <a:pt x="44323" y="3270885"/>
                    <a:pt x="0" y="3226562"/>
                    <a:pt x="0" y="3171952"/>
                  </a:cubicBezTo>
                  <a:lnTo>
                    <a:pt x="0" y="98933"/>
                  </a:lnTo>
                  <a:cubicBezTo>
                    <a:pt x="0" y="72644"/>
                    <a:pt x="10414" y="47498"/>
                    <a:pt x="28956" y="28956"/>
                  </a:cubicBezTo>
                  <a:cubicBezTo>
                    <a:pt x="47498" y="10414"/>
                    <a:pt x="72644" y="0"/>
                    <a:pt x="98933" y="0"/>
                  </a:cubicBezTo>
                  <a:close/>
                </a:path>
              </a:pathLst>
            </a:custGeom>
            <a:solidFill>
              <a:srgbClr val="76719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 rot="0">
            <a:off x="11458347" y="7588990"/>
            <a:ext cx="6077951" cy="2607166"/>
            <a:chOff x="0" y="0"/>
            <a:chExt cx="8103935" cy="34762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3935" cy="3476221"/>
            </a:xfrm>
            <a:custGeom>
              <a:avLst/>
              <a:gdLst/>
              <a:ahLst/>
              <a:cxnLst/>
              <a:rect l="l" t="t" r="r" b="b"/>
              <a:pathLst>
                <a:path w="8103935" h="3476221">
                  <a:moveTo>
                    <a:pt x="0" y="0"/>
                  </a:moveTo>
                  <a:lnTo>
                    <a:pt x="8103935" y="0"/>
                  </a:lnTo>
                  <a:lnTo>
                    <a:pt x="8103935" y="3476221"/>
                  </a:lnTo>
                  <a:lnTo>
                    <a:pt x="0" y="3476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03935" cy="35238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修改⽬的：实时展示 400,000 条样本的训练及⽂档处理进度，提升实验过程的可观测性与 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思源黑体" panose="020B0500000000000000" charset="-122"/>
                  <a:ea typeface="思源黑体" panose="020B0500000000000000" charset="-122"/>
                  <a:cs typeface="思源黑体" panose="020B0500000000000000" charset="-122"/>
                  <a:sym typeface="思源黑体" panose="020B0500000000000000" charset="-122"/>
                </a:rPr>
                <a:t>可控性。</a:t>
              </a:r>
              <a:endParaRPr lang="en-US" sz="26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4" y="5912822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6" y="-4486764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6" y="-163573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3" y="2949205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4" y="764290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47" y="549183"/>
            <a:ext cx="8973528" cy="8973528"/>
          </a:xfrm>
          <a:custGeom>
            <a:avLst/>
            <a:gdLst/>
            <a:ahLst/>
            <a:cxnLst/>
            <a:rect l="l" t="t" r="r" b="b"/>
            <a:pathLst>
              <a:path w="8973528" h="8973528">
                <a:moveTo>
                  <a:pt x="0" y="0"/>
                </a:moveTo>
                <a:lnTo>
                  <a:pt x="8973528" y="0"/>
                </a:lnTo>
                <a:lnTo>
                  <a:pt x="8973528" y="8973528"/>
                </a:lnTo>
                <a:lnTo>
                  <a:pt x="0" y="89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4" y="-4071254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46" y="9258300"/>
            <a:ext cx="5220108" cy="5220108"/>
          </a:xfrm>
          <a:custGeom>
            <a:avLst/>
            <a:gdLst/>
            <a:ahLst/>
            <a:cxnLst/>
            <a:rect l="l" t="t" r="r" b="b"/>
            <a:pathLst>
              <a:path w="5220108" h="5220108">
                <a:moveTo>
                  <a:pt x="0" y="0"/>
                </a:moveTo>
                <a:lnTo>
                  <a:pt x="5220108" y="0"/>
                </a:lnTo>
                <a:lnTo>
                  <a:pt x="5220108" y="5220108"/>
                </a:lnTo>
                <a:lnTo>
                  <a:pt x="0" y="522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219726"/>
            <a:ext cx="10584617" cy="582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5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word2vec 神经⽹络三层架构</a:t>
            </a:r>
            <a:r>
              <a:rPr lang="zh-CN" alt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等代码</a:t>
            </a: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详细解析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5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5" y="2511371"/>
            <a:ext cx="1775030" cy="1775030"/>
          </a:xfrm>
          <a:custGeom>
            <a:avLst/>
            <a:gdLst/>
            <a:ahLst/>
            <a:cxnLst/>
            <a:rect l="l" t="t" r="r" b="b"/>
            <a:pathLst>
              <a:path w="1775030" h="1775030">
                <a:moveTo>
                  <a:pt x="0" y="0"/>
                </a:moveTo>
                <a:lnTo>
                  <a:pt x="1775030" y="0"/>
                </a:lnTo>
                <a:lnTo>
                  <a:pt x="1775030" y="1775030"/>
                </a:lnTo>
                <a:lnTo>
                  <a:pt x="0" y="177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5" y="2501530"/>
            <a:ext cx="2227831" cy="16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11753</Words>
  <Application>WPS 演示</Application>
  <PresentationFormat>On-screen Show (4:3)</PresentationFormat>
  <Paragraphs>728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思源黑体 Bold</vt:lpstr>
      <vt:lpstr>思源黑体</vt:lpstr>
      <vt:lpstr>Akzidenz-Grotesk Bold</vt:lpstr>
      <vt:lpstr>Calibri</vt:lpstr>
      <vt:lpstr>微软雅黑</vt:lpstr>
      <vt:lpstr>Arial Unicode MS</vt:lpstr>
      <vt:lpstr>字魂162号-元气酪酪体</vt:lpstr>
      <vt:lpstr>Open Sans</vt:lpstr>
      <vt:lpstr>Segoe Print</vt:lpstr>
      <vt:lpstr>字小魂元气酪酪体</vt:lpstr>
      <vt:lpstr>Saturday Sans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数据挖掘.pptx</dc:title>
  <dc:creator/>
  <cp:lastModifiedBy>WPS_1641295415</cp:lastModifiedBy>
  <cp:revision>2</cp:revision>
  <dcterms:created xsi:type="dcterms:W3CDTF">2006-08-16T00:00:00Z</dcterms:created>
  <dcterms:modified xsi:type="dcterms:W3CDTF">2025-11-25T18:48:20Z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{"Label":"1","ContentProducer":"001191110105MA01AN806X00000","ProduceID":"DAG5udWZ0Hw","ReservedCode1":"","ContentPropagator":"001191110105MA01AN806X00000","PropagateID":"DAG5udWZ0Hw","ReservedCode2":""}</vt:lpwstr>
  </property>
  <property fmtid="{D5CDD505-2E9C-101B-9397-08002B2CF9AE}" pid="3" name="ICV">
    <vt:lpwstr>D2ACF66A10C24EEDA9093DA97986C2E1_13</vt:lpwstr>
  </property>
  <property fmtid="{D5CDD505-2E9C-101B-9397-08002B2CF9AE}" pid="4" name="KSOProductBuildVer">
    <vt:lpwstr>2052-12.1.0.23542</vt:lpwstr>
  </property>
</Properties>
</file>